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60" r:id="rId1"/>
  </p:sldMasterIdLst>
  <p:notesMasterIdLst>
    <p:notesMasterId r:id="rId43"/>
  </p:notesMasterIdLst>
  <p:handoutMasterIdLst>
    <p:handoutMasterId r:id="rId44"/>
  </p:handoutMasterIdLst>
  <p:sldIdLst>
    <p:sldId id="273" r:id="rId2"/>
    <p:sldId id="499" r:id="rId3"/>
    <p:sldId id="500" r:id="rId4"/>
    <p:sldId id="348" r:id="rId5"/>
    <p:sldId id="349" r:id="rId6"/>
    <p:sldId id="350" r:id="rId7"/>
    <p:sldId id="351" r:id="rId8"/>
    <p:sldId id="505" r:id="rId9"/>
    <p:sldId id="520" r:id="rId10"/>
    <p:sldId id="504" r:id="rId11"/>
    <p:sldId id="529" r:id="rId12"/>
    <p:sldId id="519" r:id="rId13"/>
    <p:sldId id="502" r:id="rId14"/>
    <p:sldId id="506" r:id="rId15"/>
    <p:sldId id="523" r:id="rId16"/>
    <p:sldId id="524" r:id="rId17"/>
    <p:sldId id="531" r:id="rId18"/>
    <p:sldId id="533" r:id="rId19"/>
    <p:sldId id="534" r:id="rId20"/>
    <p:sldId id="537" r:id="rId21"/>
    <p:sldId id="538" r:id="rId22"/>
    <p:sldId id="539" r:id="rId23"/>
    <p:sldId id="535" r:id="rId24"/>
    <p:sldId id="540" r:id="rId25"/>
    <p:sldId id="532" r:id="rId26"/>
    <p:sldId id="509" r:id="rId27"/>
    <p:sldId id="542" r:id="rId28"/>
    <p:sldId id="521" r:id="rId29"/>
    <p:sldId id="518" r:id="rId30"/>
    <p:sldId id="510" r:id="rId31"/>
    <p:sldId id="543" r:id="rId32"/>
    <p:sldId id="511" r:id="rId33"/>
    <p:sldId id="513" r:id="rId34"/>
    <p:sldId id="526" r:id="rId35"/>
    <p:sldId id="525" r:id="rId36"/>
    <p:sldId id="530" r:id="rId37"/>
    <p:sldId id="516" r:id="rId38"/>
    <p:sldId id="359" r:id="rId39"/>
    <p:sldId id="288" r:id="rId40"/>
    <p:sldId id="298" r:id="rId41"/>
    <p:sldId id="306" r:id="rId42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80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80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80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80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80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80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80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80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80" charset="-128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BAA15BF6-FE96-3445-86D7-BE737DCC358B}">
          <p14:sldIdLst>
            <p14:sldId id="273"/>
            <p14:sldId id="499"/>
            <p14:sldId id="500"/>
            <p14:sldId id="348"/>
            <p14:sldId id="349"/>
            <p14:sldId id="350"/>
            <p14:sldId id="351"/>
            <p14:sldId id="505"/>
            <p14:sldId id="520"/>
            <p14:sldId id="504"/>
            <p14:sldId id="529"/>
            <p14:sldId id="519"/>
            <p14:sldId id="502"/>
            <p14:sldId id="506"/>
            <p14:sldId id="523"/>
            <p14:sldId id="524"/>
            <p14:sldId id="531"/>
            <p14:sldId id="533"/>
            <p14:sldId id="534"/>
            <p14:sldId id="537"/>
            <p14:sldId id="538"/>
            <p14:sldId id="539"/>
            <p14:sldId id="535"/>
            <p14:sldId id="540"/>
            <p14:sldId id="532"/>
            <p14:sldId id="509"/>
            <p14:sldId id="542"/>
            <p14:sldId id="521"/>
            <p14:sldId id="518"/>
            <p14:sldId id="510"/>
            <p14:sldId id="543"/>
            <p14:sldId id="511"/>
            <p14:sldId id="513"/>
            <p14:sldId id="526"/>
            <p14:sldId id="525"/>
            <p14:sldId id="530"/>
            <p14:sldId id="516"/>
            <p14:sldId id="359"/>
            <p14:sldId id="288"/>
            <p14:sldId id="298"/>
            <p14:sldId id="30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800080"/>
    <a:srgbClr val="FFFF00"/>
    <a:srgbClr val="0ECC00"/>
    <a:srgbClr val="0000FF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546" autoAdjust="0"/>
    <p:restoredTop sz="96327" autoAdjust="0"/>
  </p:normalViewPr>
  <p:slideViewPr>
    <p:cSldViewPr>
      <p:cViewPr varScale="1">
        <p:scale>
          <a:sx n="123" d="100"/>
          <a:sy n="123" d="100"/>
        </p:scale>
        <p:origin x="488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" d="1"/>
        <a:sy n="1" d="1"/>
      </p:scale>
      <p:origin x="0" y="3417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AC11AF-147E-0A48-A5B0-8DA858D84551}" type="datetimeFigureOut">
              <a:rPr lang="en-US" smtClean="0"/>
              <a:pPr/>
              <a:t>6/26/23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06F090-DD87-7740-9678-0E1C7887DC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25147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1638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638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39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639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99B30722-7DAA-4E93-8206-71F83E27528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34042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80" charset="-128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80" charset="-128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80" charset="-128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80" charset="-128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80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3645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912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6525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5143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78627-E3FE-44FD-B5FA-4582AC800163}" type="slidenum">
              <a:rPr lang="en-GB" smtClean="0"/>
              <a:pPr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91029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H"/>
              <a:t>numpy.random.RandomState!</a:t>
            </a:r>
          </a:p>
          <a:p>
            <a:endParaRPr lang="en-CH"/>
          </a:p>
          <a:p>
            <a:r>
              <a:rPr lang="en-CH"/>
              <a:t>random_state = np.random.RandomState(SEED)</a:t>
            </a:r>
          </a:p>
          <a:p>
            <a:r>
              <a:rPr lang="en-CH"/>
              <a:t>random_state.rand()</a:t>
            </a:r>
          </a:p>
          <a:p>
            <a:endParaRPr lang="en-CH"/>
          </a:p>
          <a:p>
            <a:r>
              <a:rPr lang="en-CH"/>
              <a:t>otherwise using the global seed, if any external library uses np.random it can screw up the determinism</a:t>
            </a:r>
          </a:p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99853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H"/>
              <a:t>numpy.random.RandomState!</a:t>
            </a:r>
          </a:p>
          <a:p>
            <a:endParaRPr lang="en-CH"/>
          </a:p>
          <a:p>
            <a:r>
              <a:rPr lang="en-CH"/>
              <a:t>random_state = np.random.RandomState(SEED)</a:t>
            </a:r>
          </a:p>
          <a:p>
            <a:r>
              <a:rPr lang="en-CH"/>
              <a:t>random_state.rand()</a:t>
            </a:r>
          </a:p>
          <a:p>
            <a:endParaRPr lang="en-CH"/>
          </a:p>
          <a:p>
            <a:r>
              <a:rPr lang="en-CH"/>
              <a:t>otherwise using the global seed, if any external library uses np.random it can screw up the determinism</a:t>
            </a:r>
          </a:p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3460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in Python2 environment: </a:t>
            </a:r>
          </a:p>
          <a:p>
            <a:r>
              <a:rPr lang="en-US" sz="1200" kern="1200">
                <a:solidFill>
                  <a:schemeClr val="tx1"/>
                </a:solidFill>
                <a:latin typeface="Arial" charset="0"/>
                <a:ea typeface="ＭＳ Ｐゴシック" pitchFamily="80" charset="-128"/>
                <a:cs typeface="+mn-cs"/>
              </a:rPr>
              <a:t>py.test -v mdp/test/test_node_covariance.py</a:t>
            </a:r>
          </a:p>
          <a:p>
            <a:r>
              <a:rPr lang="en-US" sz="1200" kern="1200">
                <a:solidFill>
                  <a:schemeClr val="tx1"/>
                </a:solidFill>
                <a:latin typeface="Arial" charset="0"/>
                <a:ea typeface="ＭＳ Ｐゴシック" pitchFamily="80" charset="-128"/>
                <a:cs typeface="+mn-cs"/>
              </a:rPr>
              <a:t>and</a:t>
            </a:r>
          </a:p>
          <a:p>
            <a:r>
              <a:rPr lang="en-US" sz="1200" kern="1200">
                <a:solidFill>
                  <a:schemeClr val="tx1"/>
                </a:solidFill>
                <a:latin typeface="Arial" charset="0"/>
                <a:ea typeface="ＭＳ Ｐゴシック" pitchFamily="80" charset="-128"/>
                <a:cs typeface="+mn-cs"/>
              </a:rPr>
              <a:t>py.test mdp/test/</a:t>
            </a:r>
          </a:p>
          <a:p>
            <a:r>
              <a:rPr lang="en-US" sz="1200" kern="1200">
                <a:solidFill>
                  <a:schemeClr val="tx1"/>
                </a:solidFill>
                <a:latin typeface="Arial" charset="0"/>
                <a:ea typeface="ＭＳ Ｐゴシック" pitchFamily="80" charset="-128"/>
                <a:cs typeface="+mn-cs"/>
              </a:rPr>
              <a:t>(it takes one minute)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B30722-7DAA-4E93-8206-71F83E275281}" type="slidenum">
              <a:rPr lang="en-US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48604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78627-E3FE-44FD-B5FA-4582AC800163}" type="slidenum">
              <a:rPr lang="en-GB" smtClean="0"/>
              <a:pPr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36097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6387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None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78627-E3FE-44FD-B5FA-4582AC800163}" type="slidenum">
              <a:rPr lang="en-GB" smtClean="0"/>
              <a:pPr/>
              <a:t>5</a:t>
            </a:fld>
            <a:endParaRPr lang="en-GB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None/>
            </a:pPr>
            <a:r>
              <a:rPr lang="en-GB" baseline="0" dirty="0"/>
              <a:t>First of all, you should start with testing your code with</a:t>
            </a:r>
          </a:p>
          <a:p>
            <a:pPr marL="228600" indent="-228600">
              <a:buNone/>
            </a:pPr>
            <a:endParaRPr lang="en-GB" dirty="0"/>
          </a:p>
          <a:p>
            <a:pPr marL="228600" indent="-228600">
              <a:buAutoNum type="arabicParenR"/>
            </a:pPr>
            <a:r>
              <a:rPr lang="en-GB" dirty="0"/>
              <a:t>explain typical test</a:t>
            </a:r>
            <a:r>
              <a:rPr lang="en-GB" baseline="0" dirty="0"/>
              <a:t> structure</a:t>
            </a:r>
          </a:p>
          <a:p>
            <a:pPr marL="228600" indent="-228600">
              <a:buAutoNum type="arabicParenR"/>
            </a:pPr>
            <a:r>
              <a:rPr lang="en-GB" baseline="0" dirty="0"/>
              <a:t>show general case: two words, upper case chars randomly dispersed</a:t>
            </a:r>
          </a:p>
          <a:p>
            <a:pPr marL="228600" indent="-228600">
              <a:buAutoNum type="arabicParenR"/>
            </a:pPr>
            <a:r>
              <a:rPr lang="en-GB" baseline="0" dirty="0"/>
              <a:t>special cases</a:t>
            </a:r>
          </a:p>
          <a:p>
            <a:pPr marL="228600" indent="-228600">
              <a:buAutoNum type="arabicParenR"/>
            </a:pPr>
            <a:endParaRPr lang="en-GB" baseline="0" dirty="0"/>
          </a:p>
          <a:p>
            <a:pPr marL="0" indent="0">
              <a:buNone/>
            </a:pPr>
            <a:r>
              <a:rPr lang="en-GB" baseline="0" dirty="0"/>
              <a:t>SHOW THIS (cut &amp; paste code)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78627-E3FE-44FD-B5FA-4582AC800163}" type="slidenum">
              <a:rPr lang="en-GB" smtClean="0"/>
              <a:pPr/>
              <a:t>6</a:t>
            </a:fld>
            <a:endParaRPr lang="en-GB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None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78627-E3FE-44FD-B5FA-4582AC800163}" type="slidenum">
              <a:rPr lang="en-GB" smtClean="0"/>
              <a:pPr/>
              <a:t>7</a:t>
            </a:fld>
            <a:endParaRPr lang="en-GB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0934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where </a:t>
            </a:r>
            <a:r>
              <a:rPr lang="en-GB" i="1" dirty="0" err="1">
                <a:effectLst/>
              </a:rPr>
              <a:t>x</a:t>
            </a:r>
            <a:r>
              <a:rPr lang="en-GB" i="1" baseline="-25000" dirty="0" err="1">
                <a:effectLst/>
              </a:rPr>
              <a:t>n</a:t>
            </a:r>
            <a:r>
              <a:rPr lang="en-GB" dirty="0"/>
              <a:t> is a number between zero and one, that represents the ratio of existing population to the maximum possible population</a:t>
            </a:r>
            <a:endParaRPr lang="en-DE" dirty="0"/>
          </a:p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0436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0518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AutoNum type="arabicParenR"/>
            </a:pPr>
            <a:r>
              <a:rPr lang="en-US" baseline="0" dirty="0"/>
              <a:t>…</a:t>
            </a:r>
          </a:p>
          <a:p>
            <a:pPr marL="228600" indent="-228600">
              <a:buAutoNum type="arabicParenR"/>
            </a:pPr>
            <a:r>
              <a:rPr lang="en-US" baseline="0" dirty="0"/>
              <a:t>There is no general rule for testing these algorithm, for each specific algorithm there are usually validation cases (</a:t>
            </a:r>
            <a:r>
              <a:rPr lang="en-US" baseline="0" dirty="0" err="1"/>
              <a:t>e.g</a:t>
            </a:r>
            <a:r>
              <a:rPr lang="en-US" baseline="0" dirty="0"/>
              <a:t>, a classifier might be validated using two classes of very different objects)</a:t>
            </a:r>
          </a:p>
          <a:p>
            <a:pPr marL="228600" indent="-228600">
              <a:buNone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26602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 hasCustomPrompt="1"/>
          </p:nvPr>
        </p:nvSpPr>
        <p:spPr>
          <a:xfrm>
            <a:off x="1219200" y="2370981"/>
            <a:ext cx="6858000" cy="990600"/>
          </a:xfrm>
        </p:spPr>
        <p:txBody>
          <a:bodyPr anchor="t" anchorCtr="0"/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kumimoji="0" lang="en-US" dirty="0"/>
              <a:t>Software Carpentry, Part II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219200" y="3609231"/>
            <a:ext cx="6858000" cy="53340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1" name="Rectangle 20"/>
          <p:cNvSpPr/>
          <p:nvPr/>
        </p:nvSpPr>
        <p:spPr>
          <a:xfrm>
            <a:off x="904875" y="2132856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3" name="Rectangle 32"/>
          <p:cNvSpPr/>
          <p:nvPr/>
        </p:nvSpPr>
        <p:spPr>
          <a:xfrm>
            <a:off x="914400" y="3533031"/>
            <a:ext cx="7315200" cy="685800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Rectangle 21"/>
          <p:cNvSpPr/>
          <p:nvPr/>
        </p:nvSpPr>
        <p:spPr>
          <a:xfrm>
            <a:off x="904875" y="2132856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2" name="Rectangle 31"/>
          <p:cNvSpPr/>
          <p:nvPr/>
        </p:nvSpPr>
        <p:spPr>
          <a:xfrm>
            <a:off x="914400" y="3533031"/>
            <a:ext cx="228600" cy="68580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June 2023, CC BY-SA 4.0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v15.0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June 2023, CC BY-SA 4.0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v15.0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5A131-7E6B-4BFA-A2D4-3B708019D05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Isosceles Triangle 7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 rot="5400000">
            <a:off x="3629607" y="3201952"/>
            <a:ext cx="585216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June 2023, CC BY-SA 4.0</a:t>
            </a:r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v15.0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>
            <a:lvl1pPr>
              <a:lnSpc>
                <a:spcPct val="100000"/>
              </a:lnSpc>
              <a:spcBef>
                <a:spcPts val="1200"/>
              </a:spcBef>
              <a:defRPr sz="2400"/>
            </a:lvl1pPr>
            <a:lvl2pPr>
              <a:defRPr sz="2200"/>
            </a:lvl2pPr>
          </a:lstStyle>
          <a:p>
            <a:pPr lvl="0" eaLnBrk="1" latinLnBrk="0" hangingPunct="1"/>
            <a:r>
              <a:rPr lang="en-US" dirty="0"/>
              <a:t>Click to edit Master text styles</a:t>
            </a:r>
          </a:p>
          <a:p>
            <a:pPr lvl="1" eaLnBrk="1" latinLnBrk="0" hangingPunct="1"/>
            <a:r>
              <a:rPr lang="en-US" dirty="0"/>
              <a:t>Second level</a:t>
            </a:r>
          </a:p>
          <a:p>
            <a:pPr lvl="2" eaLnBrk="1" latinLnBrk="0" hangingPunct="1"/>
            <a:r>
              <a:rPr lang="en-US" dirty="0"/>
              <a:t>Third level</a:t>
            </a:r>
          </a:p>
          <a:p>
            <a:pPr lvl="3" eaLnBrk="1" latinLnBrk="0" hangingPunct="1"/>
            <a:r>
              <a:rPr lang="en-US" dirty="0"/>
              <a:t>Fourth level</a:t>
            </a:r>
          </a:p>
          <a:p>
            <a:pPr lvl="4" eaLnBrk="1" latinLnBrk="0" hangingPunct="1"/>
            <a:r>
              <a:rPr lang="en-US" dirty="0"/>
              <a:t>Fifth level</a:t>
            </a:r>
            <a:endParaRPr kumimoji="0"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050"/>
            </a:lvl1pPr>
          </a:lstStyle>
          <a:p>
            <a:r>
              <a:rPr lang="de-CH" sz="1000"/>
              <a:t>June 2023, CC BY-SA 4.0</a:t>
            </a:r>
            <a:endParaRPr lang="en-US" sz="1000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50"/>
            </a:lvl1pPr>
          </a:lstStyle>
          <a:p>
            <a:r>
              <a:rPr lang="en-US"/>
              <a:t>Testing scientific code, v15.0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2971800"/>
            <a:ext cx="6858000" cy="1066800"/>
          </a:xfrm>
        </p:spPr>
        <p:txBody>
          <a:bodyPr anchor="t" anchorCtr="0"/>
          <a:lstStyle>
            <a:lvl1pPr algn="r">
              <a:buNone/>
              <a:defRPr sz="3200" b="0" cap="none" baseline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267200"/>
            <a:ext cx="6781800" cy="1143000"/>
          </a:xfrm>
        </p:spPr>
        <p:txBody>
          <a:bodyPr anchor="t" anchorCtr="0"/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Rectangle 6"/>
          <p:cNvSpPr/>
          <p:nvPr/>
        </p:nvSpPr>
        <p:spPr>
          <a:xfrm>
            <a:off x="914400" y="2819400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914400" y="2819400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June 2023, CC BY-SA 4.0</a:t>
            </a:r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v15.0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632198" y="1216152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June 2023, CC BY-SA 4.0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v15.0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85875"/>
            <a:ext cx="4040188" cy="685800"/>
          </a:xfrm>
          <a:noFill/>
          <a:ln>
            <a:noFill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8200" y="1295400"/>
            <a:ext cx="4041775" cy="685800"/>
          </a:xfrm>
          <a:noFill/>
          <a:ln>
            <a:noFill/>
          </a:ln>
        </p:spPr>
        <p:txBody>
          <a:bodyPr lIns="91440" anchor="b" anchorCtr="0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57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648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June 2023, CC BY-SA 4.0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v15.0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June 2023, CC BY-SA 4.0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v15.0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traight Connector 4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June 2023, CC BY-SA 4.0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v15.0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24600" y="304800"/>
            <a:ext cx="2514600" cy="838200"/>
          </a:xfrm>
        </p:spPr>
        <p:txBody>
          <a:bodyPr anchor="b" anchorCtr="0">
            <a:noAutofit/>
          </a:bodyPr>
          <a:lstStyle>
            <a:lvl1pPr algn="l">
              <a:buNone/>
              <a:defRPr sz="20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324600" y="1219200"/>
            <a:ext cx="2514600" cy="4843463"/>
          </a:xfrm>
        </p:spPr>
        <p:txBody>
          <a:bodyPr/>
          <a:lstStyle>
            <a:lvl1pPr marL="0" indent="0">
              <a:lnSpc>
                <a:spcPts val="22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 rot="5400000">
            <a:off x="3160645" y="3324225"/>
            <a:ext cx="603504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"/>
          </p:nvPr>
        </p:nvSpPr>
        <p:spPr>
          <a:xfrm>
            <a:off x="304800" y="304800"/>
            <a:ext cx="5715000" cy="5715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June 2023, CC BY-SA 4.0</a:t>
            </a:r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v15.0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00856"/>
            <a:ext cx="8229600" cy="674688"/>
          </a:xfrm>
          <a:ln>
            <a:solidFill>
              <a:schemeClr val="accent1"/>
            </a:solidFill>
          </a:ln>
        </p:spPr>
        <p:txBody>
          <a:bodyPr lIns="274320" anchor="ctr"/>
          <a:lstStyle>
            <a:lvl1pPr algn="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57200" y="1905000"/>
            <a:ext cx="8229600" cy="4270248"/>
          </a:xfrm>
          <a:solidFill>
            <a:schemeClr val="tx1">
              <a:shade val="50000"/>
            </a:schemeClr>
          </a:solidFill>
          <a:ln>
            <a:noFill/>
          </a:ln>
          <a:effectLst/>
        </p:spPr>
        <p:txBody>
          <a:bodyPr/>
          <a:lstStyle>
            <a:lvl1pPr marL="0" indent="0">
              <a:spcBef>
                <a:spcPts val="600"/>
              </a:spcBef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219200"/>
            <a:ext cx="8229600" cy="533400"/>
          </a:xfrm>
        </p:spPr>
        <p:txBody>
          <a:bodyPr anchor="ctr" anchorCtr="0"/>
          <a:lstStyle>
            <a:lvl1pPr marL="0" indent="0" algn="l">
              <a:buFontTx/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June 2023, CC BY-SA 4.0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v15.0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AB8C0-1AFE-4AD2-A399-FC2954A1949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457200" y="500856"/>
            <a:ext cx="182880" cy="68580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prstGeom prst="rect">
            <a:avLst/>
          </a:prstGeom>
        </p:spPr>
        <p:txBody>
          <a:bodyPr vert="horz" anchor="b" anchorCtr="0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219200"/>
            <a:ext cx="8229600" cy="4910328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400800" y="6356350"/>
            <a:ext cx="2289048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000">
                <a:solidFill>
                  <a:schemeClr val="tx2"/>
                </a:solidFill>
              </a:defRPr>
            </a:lvl1pPr>
          </a:lstStyle>
          <a:p>
            <a:r>
              <a:rPr lang="de-CH"/>
              <a:t>June 2023, CC BY-SA 4.0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2898648" y="6356350"/>
            <a:ext cx="3505200" cy="365760"/>
          </a:xfrm>
          <a:prstGeom prst="rect">
            <a:avLst/>
          </a:prstGeom>
        </p:spPr>
        <p:txBody>
          <a:bodyPr vert="horz"/>
          <a:lstStyle>
            <a:lvl1pPr algn="ctr" eaLnBrk="1" latinLnBrk="0" hangingPunct="1">
              <a:defRPr kumimoji="0" sz="1000">
                <a:solidFill>
                  <a:schemeClr val="tx2"/>
                </a:solidFill>
              </a:defRPr>
            </a:lvl1pPr>
          </a:lstStyle>
          <a:p>
            <a:r>
              <a:rPr lang="en-US"/>
              <a:t>Testing scientific code, v15.0</a:t>
            </a:r>
            <a:endParaRPr lang="en-US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612648" y="6356350"/>
            <a:ext cx="19812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050">
                <a:solidFill>
                  <a:schemeClr val="tx2"/>
                </a:solidFill>
              </a:defRPr>
            </a:lvl1pPr>
          </a:lstStyle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8" name="Straight Connector 2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000" dirty="0"/>
          </a:p>
        </p:txBody>
      </p:sp>
      <p:sp>
        <p:nvSpPr>
          <p:cNvPr id="29" name="Straight Connector 28"/>
          <p:cNvSpPr>
            <a:spLocks noChangeShapeType="1"/>
          </p:cNvSpPr>
          <p:nvPr/>
        </p:nvSpPr>
        <p:spPr bwMode="auto">
          <a:xfrm>
            <a:off x="457200" y="1143000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Isosceles Triangle 9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/>
  <p:txStyles>
    <p:titleStyle>
      <a:lvl1pPr algn="l" rtl="0" eaLnBrk="1" latinLnBrk="0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6000"/>
        <a:buFont typeface="Wingdings 3"/>
        <a:buChar char="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ts val="500"/>
        </a:spcBef>
        <a:buClr>
          <a:schemeClr val="accent2"/>
        </a:buClr>
        <a:buSzPct val="76000"/>
        <a:buFont typeface="Wingdings 3"/>
        <a:buChar char=""/>
        <a:defRPr kumimoji="0" sz="23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500"/>
        </a:spcBef>
        <a:buClr>
          <a:schemeClr val="bg1">
            <a:shade val="50000"/>
          </a:schemeClr>
        </a:buClr>
        <a:buSzPct val="76000"/>
        <a:buFont typeface="Wingdings 3"/>
        <a:buChar char="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400"/>
        </a:spcBef>
        <a:buClr>
          <a:schemeClr val="accent2">
            <a:shade val="75000"/>
          </a:schemeClr>
        </a:buClr>
        <a:buSzPct val="70000"/>
        <a:buFont typeface="Wingdings"/>
        <a:buChar char="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00"/>
        </a:spcBef>
        <a:buClr>
          <a:schemeClr val="accent2"/>
        </a:buClr>
        <a:buSzPct val="70000"/>
        <a:buFont typeface="Wingdings"/>
        <a:buChar char="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0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0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SPP/2022-bilbao-testing-project" TargetMode="External"/><Relationship Id="rId2" Type="http://schemas.openxmlformats.org/officeDocument/2006/relationships/hyperlink" Target="https://github.com/aspp-latam/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pytest.org/en/7.1.x/example/markers.html#registering-markers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87624" y="2204864"/>
            <a:ext cx="6858000" cy="1162048"/>
          </a:xfrm>
        </p:spPr>
        <p:txBody>
          <a:bodyPr>
            <a:noAutofit/>
          </a:bodyPr>
          <a:lstStyle/>
          <a:p>
            <a:r>
              <a:rPr lang="en-US" dirty="0"/>
              <a:t>Testing scientific code, Part II</a:t>
            </a:r>
            <a:br>
              <a:rPr lang="en-US" dirty="0"/>
            </a:b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Because you’re worth it</a:t>
            </a:r>
            <a:endParaRPr lang="en-GB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87624" y="3609230"/>
            <a:ext cx="6858000" cy="548285"/>
          </a:xfrm>
        </p:spPr>
        <p:txBody>
          <a:bodyPr>
            <a:normAutofit/>
          </a:bodyPr>
          <a:lstStyle/>
          <a:p>
            <a:r>
              <a:rPr lang="en-GB" sz="2800" dirty="0"/>
              <a:t>Lisa </a:t>
            </a:r>
            <a:r>
              <a:rPr lang="en-GB" sz="2800" dirty="0" err="1"/>
              <a:t>Schwetlick</a:t>
            </a:r>
            <a:r>
              <a:rPr lang="en-GB" sz="2800" dirty="0"/>
              <a:t> and Pietro Berkes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05CDB-6463-B741-94CA-651D12044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Excursion: </a:t>
            </a:r>
            <a:r>
              <a:rPr lang="en-DE"/>
              <a:t>Logistic </a:t>
            </a:r>
            <a:r>
              <a:rPr lang="en-US" dirty="0"/>
              <a:t>Map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728BE7-2DBF-E146-89FA-99BFF5729CAD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2209800"/>
          </a:xfrm>
        </p:spPr>
        <p:txBody>
          <a:bodyPr/>
          <a:lstStyle/>
          <a:p>
            <a:r>
              <a:rPr lang="en-DE" dirty="0"/>
              <a:t>Sometimes used as a simple model for population growth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90D210-69C2-254F-A712-34EDC8A34B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/>
              <a:t>June 2023,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CF89F0-6046-F74F-9841-B0C36739D2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v15.0</a:t>
            </a:r>
            <a:endParaRPr lang="en-US" dirty="0"/>
          </a:p>
        </p:txBody>
      </p:sp>
      <p:pic>
        <p:nvPicPr>
          <p:cNvPr id="9" name="Picture 8" descr="Chart, line chart, histogram&#10;&#10;Description automatically generated">
            <a:extLst>
              <a:ext uri="{FF2B5EF4-FFF2-40B4-BE49-F238E27FC236}">
                <a16:creationId xmlns:a16="http://schemas.microsoft.com/office/drawing/2014/main" id="{A1CD8341-230D-BB4B-A97D-9A729ED3F64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6" r="63646"/>
          <a:stretch/>
        </p:blipFill>
        <p:spPr>
          <a:xfrm>
            <a:off x="827584" y="1675062"/>
            <a:ext cx="3818474" cy="4490242"/>
          </a:xfrm>
          <a:prstGeom prst="rect">
            <a:avLst/>
          </a:prstGeom>
        </p:spPr>
      </p:pic>
      <p:pic>
        <p:nvPicPr>
          <p:cNvPr id="11" name="Picture 10" descr="A picture containing lagomorph, mammal, standing, staring&#10;&#10;Description automatically generated">
            <a:extLst>
              <a:ext uri="{FF2B5EF4-FFF2-40B4-BE49-F238E27FC236}">
                <a16:creationId xmlns:a16="http://schemas.microsoft.com/office/drawing/2014/main" id="{877EADEF-8685-2644-9F1E-6EA1BE9737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4332" y="2736304"/>
            <a:ext cx="3624194" cy="314096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C2F9F7A-3F65-A087-CD81-560B582C9EB2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  <a:ln w="165100">
            <a:solidFill>
              <a:srgbClr val="7030A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872253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05CDB-6463-B741-94CA-651D12044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Excursion: </a:t>
            </a:r>
            <a:r>
              <a:rPr lang="en-DE"/>
              <a:t>Logistic </a:t>
            </a:r>
            <a:r>
              <a:rPr lang="en-US" dirty="0"/>
              <a:t>Map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E728BE7-2DBF-E146-89FA-99BFF5729CAD}"/>
                  </a:ext>
                </a:extLst>
              </p:cNvPr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457200" y="1219200"/>
                <a:ext cx="8229600" cy="1633736"/>
              </a:xfrm>
            </p:spPr>
            <p:txBody>
              <a:bodyPr/>
              <a:lstStyle/>
              <a:p>
                <a:r>
                  <a:rPr lang="en-GB" dirty="0"/>
                  <a:t>x</a:t>
                </a:r>
                <a:r>
                  <a:rPr lang="en-DE" baseline="-25000" dirty="0"/>
                  <a:t>0</a:t>
                </a:r>
                <a:r>
                  <a:rPr lang="en-DE" dirty="0"/>
                  <a:t> should be between 0 and 1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>
                        <a:latin typeface="Cambria Math" panose="02040503050406030204" pitchFamily="18" charset="0"/>
                      </a:rPr>
                      <m:t>f</m:t>
                    </m:r>
                    <m:d>
                      <m:d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de-DE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∗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∗(1−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Iterated function: </a:t>
                </a: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f(x</a:t>
                </a:r>
                <a:r>
                  <a:rPr lang="en-US" baseline="-250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0</a:t>
                </a: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)=x</a:t>
                </a:r>
                <a:r>
                  <a:rPr lang="en-US" baseline="-250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1 </a:t>
                </a:r>
                <a:r>
                  <a:rPr lang="en-US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-&gt;</a:t>
                </a: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f(x</a:t>
                </a:r>
                <a:r>
                  <a:rPr lang="en-US" baseline="-250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1</a:t>
                </a: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)=x</a:t>
                </a:r>
                <a:r>
                  <a:rPr lang="en-US" baseline="-250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2 </a:t>
                </a:r>
                <a:r>
                  <a:rPr lang="en-US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-&gt;</a:t>
                </a: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f(x</a:t>
                </a:r>
                <a:r>
                  <a:rPr lang="en-US" baseline="-250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2</a:t>
                </a: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)=x</a:t>
                </a:r>
                <a:r>
                  <a:rPr lang="en-US" baseline="-250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3</a:t>
                </a:r>
                <a:endParaRPr lang="en-US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E728BE7-2DBF-E146-89FA-99BFF5729CA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457200" y="1219200"/>
                <a:ext cx="8229600" cy="1633736"/>
              </a:xfrm>
              <a:blipFill>
                <a:blip r:embed="rId3"/>
                <a:stretch>
                  <a:fillRect l="-617" t="-3101" b="-77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90D210-69C2-254F-A712-34EDC8A34B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/>
              <a:t>June 2023,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CF89F0-6046-F74F-9841-B0C36739D2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v15.0</a:t>
            </a:r>
            <a:endParaRPr lang="en-US" dirty="0"/>
          </a:p>
        </p:txBody>
      </p:sp>
      <p:pic>
        <p:nvPicPr>
          <p:cNvPr id="9" name="Picture 8" descr="Chart, line chart, histogram&#10;&#10;Description automatically generated">
            <a:extLst>
              <a:ext uri="{FF2B5EF4-FFF2-40B4-BE49-F238E27FC236}">
                <a16:creationId xmlns:a16="http://schemas.microsoft.com/office/drawing/2014/main" id="{A1CD8341-230D-BB4B-A97D-9A729ED3F64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3" t="6362" r="7754"/>
          <a:stretch/>
        </p:blipFill>
        <p:spPr>
          <a:xfrm>
            <a:off x="198000" y="2929136"/>
            <a:ext cx="8748000" cy="324127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C670E4F-7539-F67F-132E-A2144A078827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  <a:ln w="165100">
            <a:solidFill>
              <a:srgbClr val="7030A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559505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DEA30-B46C-844A-BD7C-F8D9AEABD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Excursion: </a:t>
            </a:r>
            <a:r>
              <a:rPr lang="en-DE"/>
              <a:t>Logistic </a:t>
            </a:r>
            <a:r>
              <a:rPr lang="en-US" dirty="0"/>
              <a:t>Map</a:t>
            </a:r>
            <a:endParaRPr lang="en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EB4174-CB56-8F4A-95E3-858510FBA4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/>
              <a:t>June 2023,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5B3AEB-DA99-9749-913F-A2D7F6CD1D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v15.0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35E2194-AD6F-9349-8E75-FDA9FB4D662F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 indent="0">
              <a:buNone/>
            </a:pPr>
            <a:endParaRPr lang="en-DE" dirty="0"/>
          </a:p>
          <a:p>
            <a:r>
              <a:rPr lang="en-GB" dirty="0"/>
              <a:t>L</a:t>
            </a:r>
            <a:r>
              <a:rPr lang="en-DE" dirty="0"/>
              <a:t>ooking at these plots, what could you test?</a:t>
            </a:r>
          </a:p>
          <a:p>
            <a:endParaRPr lang="en-DE" dirty="0"/>
          </a:p>
        </p:txBody>
      </p:sp>
      <p:pic>
        <p:nvPicPr>
          <p:cNvPr id="10" name="Picture 9" descr="Chart, line chart, histogram&#10;&#10;Description automatically generated">
            <a:extLst>
              <a:ext uri="{FF2B5EF4-FFF2-40B4-BE49-F238E27FC236}">
                <a16:creationId xmlns:a16="http://schemas.microsoft.com/office/drawing/2014/main" id="{A324366A-3EA5-CC46-816B-C1013C9C6E6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3" t="6629" r="7754"/>
          <a:stretch/>
        </p:blipFill>
        <p:spPr>
          <a:xfrm>
            <a:off x="198000" y="2924944"/>
            <a:ext cx="8748000" cy="323201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D174D99-1638-DEAD-DB2C-34590DDC2417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  <a:ln w="165100">
            <a:solidFill>
              <a:srgbClr val="7030A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116393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Hands-on!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4152" y="1219200"/>
            <a:ext cx="8232648" cy="513715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GB" dirty="0"/>
              <a:t>First fork the repo </a:t>
            </a:r>
            <a:r>
              <a:rPr lang="en-US" dirty="0">
                <a:hlinkClick r:id="rId2"/>
              </a:rPr>
              <a:t>https://github.com/aspp-latam/</a:t>
            </a:r>
            <a:r>
              <a:rPr lang="en-US" dirty="0">
                <a:hlinkClick r:id="rId3"/>
              </a:rPr>
              <a:t>2023-mexico-testing-project </a:t>
            </a:r>
            <a:r>
              <a:rPr lang="en-GB" dirty="0"/>
              <a:t>on GitHub and clone your own copy!</a:t>
            </a:r>
          </a:p>
          <a:p>
            <a:pPr marL="0" indent="0">
              <a:buNone/>
            </a:pPr>
            <a:r>
              <a:rPr lang="en-GB" dirty="0">
                <a:highlight>
                  <a:srgbClr val="00FF00"/>
                </a:highlight>
              </a:rPr>
              <a:t>READ THE INSTRUCTIONS IN THE </a:t>
            </a:r>
            <a:r>
              <a:rPr lang="en-GB" dirty="0" err="1">
                <a:highlight>
                  <a:srgbClr val="00FF00"/>
                </a:highlight>
              </a:rPr>
              <a:t>README.md</a:t>
            </a:r>
            <a:r>
              <a:rPr lang="en-GB" dirty="0">
                <a:highlight>
                  <a:srgbClr val="00FF00"/>
                </a:highlight>
              </a:rPr>
              <a:t>!</a:t>
            </a:r>
            <a:r>
              <a:rPr lang="en-GB" dirty="0"/>
              <a:t> </a:t>
            </a:r>
          </a:p>
          <a:p>
            <a:pPr marL="0" indent="0">
              <a:buNone/>
            </a:pPr>
            <a:r>
              <a:rPr lang="en-GB" dirty="0"/>
              <a:t>Here’s a summary:</a:t>
            </a:r>
          </a:p>
          <a:p>
            <a:pPr marL="274320" lvl="1" indent="0">
              <a:buNone/>
            </a:pPr>
            <a:r>
              <a:rPr lang="en-GB" dirty="0"/>
              <a:t>a) Implement the logistic map f(𝑥)=𝑟∗𝑥∗(1−𝑥) . Use `@parametrize` to test the function for the following cases:</a:t>
            </a:r>
          </a:p>
          <a:p>
            <a:pPr lvl="2"/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x=0.1, r=2.2 =&gt; f(x, r)=0.198</a:t>
            </a:r>
          </a:p>
          <a:p>
            <a:pPr lvl="2"/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x=0.2, r=3.4 =&gt; f(x, r)=0.544</a:t>
            </a:r>
          </a:p>
          <a:p>
            <a:pPr lvl="2"/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x=0.75, r=1.7 =&gt; f(x, r)=0.31875</a:t>
            </a:r>
            <a:endParaRPr lang="en-GB" dirty="0"/>
          </a:p>
          <a:p>
            <a:pPr marL="274320" lvl="1" indent="0">
              <a:buNone/>
            </a:pPr>
            <a:r>
              <a:rPr lang="en-GB" dirty="0"/>
              <a:t>b) Implement the function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iterate_f</a:t>
            </a:r>
            <a:r>
              <a:rPr lang="en-GB" dirty="0"/>
              <a:t> that runs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GB" dirty="0"/>
              <a:t> for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it</a:t>
            </a:r>
            <a:r>
              <a:rPr lang="en-GB" dirty="0"/>
              <a:t> iterations, each time passing the result back into f. Use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@parametrize</a:t>
            </a:r>
            <a:r>
              <a:rPr lang="en-GB" dirty="0"/>
              <a:t> to test the function for the following cases:</a:t>
            </a:r>
          </a:p>
          <a:p>
            <a:pPr lvl="2"/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x=0.1, r=2.2, it=1 </a:t>
            </a:r>
            <a:b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=&gt;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iterate_f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(it, x, r)=[0.198]</a:t>
            </a:r>
          </a:p>
          <a:p>
            <a:pPr lvl="2"/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x=0.2, r=3.4, it=4 </a:t>
            </a:r>
            <a:b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=&gt;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iterate_f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(it, x, r)=[0.544, 0.843418, 0.449019, 0.841163]</a:t>
            </a:r>
          </a:p>
          <a:p>
            <a:pPr lvl="2"/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x=0.75, r=1.7, it=2 </a:t>
            </a:r>
            <a:b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=&gt;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iterate_f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(it, x, r)=[0.31875, 0.369152]</a:t>
            </a:r>
          </a:p>
          <a:p>
            <a:pPr marL="274320" lvl="1" indent="0">
              <a:buNone/>
            </a:pPr>
            <a:r>
              <a:rPr lang="en-GB" dirty="0"/>
              <a:t>c) Import and use the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plot_trajectory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dirty="0"/>
              <a:t>function from the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plot_logfun</a:t>
            </a:r>
            <a:r>
              <a:rPr lang="en-GB" dirty="0"/>
              <a:t> module to look at the trajectories generated by your code. Try with values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r&lt;3</a:t>
            </a:r>
            <a:r>
              <a:rPr lang="en-GB" dirty="0"/>
              <a:t>,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r&gt;4,</a:t>
            </a:r>
            <a:r>
              <a:rPr lang="en-GB" dirty="0"/>
              <a:t> and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3&lt;r&lt;4</a:t>
            </a:r>
            <a:r>
              <a:rPr lang="en-GB" dirty="0"/>
              <a:t> to get an intuition for how the function behaves differently with different parameters.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June 2023, CC BY-SA 4.0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v15.0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10C0E68-7AC2-DD4C-BE07-D1DA700766ED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  <a:ln w="165100">
            <a:solidFill>
              <a:srgbClr val="00B05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845059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05CDB-6463-B741-94CA-651D12044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Marking tests (xfail)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728BE7-2DBF-E146-89FA-99BFF5729CAD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2137792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Aside from parametrize, there are some other built in markers</a:t>
            </a:r>
          </a:p>
          <a:p>
            <a:r>
              <a:rPr lang="en-GB" dirty="0"/>
              <a:t>Sometimes you have a test that fails, but for good reason or you just want to deal with it later… </a:t>
            </a:r>
          </a:p>
          <a:p>
            <a:r>
              <a:rPr lang="en-GB" dirty="0"/>
              <a:t>Expected failure (</a:t>
            </a:r>
            <a:r>
              <a:rPr lang="en-GB" dirty="0" err="1"/>
              <a:t>xfail</a:t>
            </a:r>
            <a:r>
              <a:rPr lang="en-GB" dirty="0"/>
              <a:t>)</a:t>
            </a:r>
          </a:p>
          <a:p>
            <a:r>
              <a:rPr lang="en-GB" dirty="0"/>
              <a:t>Outputs an “x” (or “X”) in place of the “.”</a:t>
            </a:r>
            <a:endParaRPr lang="en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90D210-69C2-254F-A712-34EDC8A34B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/>
              <a:t>June 2023,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CF89F0-6046-F74F-9841-B0C36739D2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v15.0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239EA3C-046A-4340-B98A-74523E6444C4}"/>
              </a:ext>
            </a:extLst>
          </p:cNvPr>
          <p:cNvSpPr/>
          <p:nvPr/>
        </p:nvSpPr>
        <p:spPr>
          <a:xfrm>
            <a:off x="2563016" y="4005064"/>
            <a:ext cx="4176464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200" b="1" dirty="0">
                <a:solidFill>
                  <a:srgbClr val="5555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GB" sz="2200" b="1" dirty="0" err="1">
                <a:solidFill>
                  <a:srgbClr val="5555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pytest.mark.xfail</a:t>
            </a:r>
            <a:endParaRPr lang="en-GB" sz="2200" b="1" dirty="0">
              <a:solidFill>
                <a:srgbClr val="555555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2200" b="1" dirty="0">
                <a:solidFill>
                  <a:srgbClr val="0088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GB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2200" b="1" dirty="0" err="1">
                <a:solidFill>
                  <a:srgbClr val="0066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test_something</a:t>
            </a:r>
            <a:r>
              <a:rPr lang="en-GB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():</a:t>
            </a:r>
          </a:p>
          <a:p>
            <a:r>
              <a:rPr lang="en-GB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	...</a:t>
            </a:r>
            <a:endParaRPr lang="en-DE" sz="2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76345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05CDB-6463-B741-94CA-651D12044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Marking tests (skip)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728BE7-2DBF-E146-89FA-99BFF5729CAD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1705744"/>
          </a:xfrm>
        </p:spPr>
        <p:txBody>
          <a:bodyPr/>
          <a:lstStyle/>
          <a:p>
            <a:r>
              <a:rPr lang="en-GB" dirty="0"/>
              <a:t>It is also possible to skip tests</a:t>
            </a:r>
          </a:p>
          <a:p>
            <a:r>
              <a:rPr lang="en-GB" dirty="0"/>
              <a:t>Useful when the feature doesn’t exist yet or the test is very slow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90D210-69C2-254F-A712-34EDC8A34B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/>
              <a:t>June 2023,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CF89F0-6046-F74F-9841-B0C36739D2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v15.0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239EA3C-046A-4340-B98A-74523E6444C4}"/>
              </a:ext>
            </a:extLst>
          </p:cNvPr>
          <p:cNvSpPr/>
          <p:nvPr/>
        </p:nvSpPr>
        <p:spPr>
          <a:xfrm>
            <a:off x="683568" y="3001144"/>
            <a:ext cx="748883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b="1" dirty="0">
                <a:solidFill>
                  <a:srgbClr val="5555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GB" sz="2000" b="1" dirty="0" err="1">
                <a:solidFill>
                  <a:srgbClr val="5555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pytest.mark.skip</a:t>
            </a:r>
            <a:r>
              <a:rPr lang="en-GB" sz="2000" b="1" dirty="0">
                <a:solidFill>
                  <a:srgbClr val="5555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2000" dirty="0">
                <a:solidFill>
                  <a:srgbClr val="5555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reason=“functionality not yet implemented”</a:t>
            </a:r>
            <a:r>
              <a:rPr lang="en-GB" sz="2000" b="1" dirty="0">
                <a:solidFill>
                  <a:srgbClr val="5555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GB" sz="2000" b="1" dirty="0">
                <a:solidFill>
                  <a:srgbClr val="0088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2000" b="1" dirty="0" err="1">
                <a:solidFill>
                  <a:srgbClr val="0066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test_something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():</a:t>
            </a:r>
          </a:p>
          <a:p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...</a:t>
            </a:r>
            <a:endParaRPr lang="en-DE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0890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70779E2-5350-864A-850F-9F70861EFBFC}"/>
              </a:ext>
            </a:extLst>
          </p:cNvPr>
          <p:cNvSpPr/>
          <p:nvPr/>
        </p:nvSpPr>
        <p:spPr>
          <a:xfrm>
            <a:off x="1403648" y="4869160"/>
            <a:ext cx="6408712" cy="113239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005CDB-6463-B741-94CA-651D12044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Marking tests with custom markers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728BE7-2DBF-E146-89FA-99BFF5729CAD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2425824"/>
          </a:xfrm>
        </p:spPr>
        <p:txBody>
          <a:bodyPr>
            <a:normAutofit fontScale="85000" lnSpcReduction="10000"/>
          </a:bodyPr>
          <a:lstStyle/>
          <a:p>
            <a:r>
              <a:rPr lang="en-GB" dirty="0"/>
              <a:t>If you have lots of tests, you can categorize them with your own markers </a:t>
            </a:r>
          </a:p>
          <a:p>
            <a:pPr lvl="1"/>
            <a:r>
              <a:rPr lang="en-GB" dirty="0"/>
              <a:t>although for custom mark names you need to register the marks “</a:t>
            </a:r>
            <a:r>
              <a:rPr lang="en-GB" dirty="0" err="1"/>
              <a:t>pytest.ini</a:t>
            </a:r>
            <a:r>
              <a:rPr lang="en-GB" dirty="0"/>
              <a:t>” </a:t>
            </a:r>
          </a:p>
          <a:p>
            <a:pPr lvl="1"/>
            <a:r>
              <a:rPr lang="en-GB" dirty="0">
                <a:hlinkClick r:id="rId2"/>
              </a:rPr>
              <a:t>https://docs.pytest.org/en/7.1.x/example/markers.html#registering-markers</a:t>
            </a:r>
            <a:r>
              <a:rPr lang="en-GB" dirty="0"/>
              <a:t> </a:t>
            </a:r>
          </a:p>
          <a:p>
            <a:r>
              <a:rPr lang="en-GB" dirty="0"/>
              <a:t>Example: </a:t>
            </a:r>
          </a:p>
          <a:p>
            <a:pPr lvl="1"/>
            <a:r>
              <a:rPr lang="en-GB" dirty="0"/>
              <a:t>Smoke tests check for really basic failure: run these frequently</a:t>
            </a:r>
          </a:p>
          <a:p>
            <a:pPr lvl="1"/>
            <a:r>
              <a:rPr lang="en-GB" dirty="0"/>
              <a:t>O</a:t>
            </a:r>
            <a:r>
              <a:rPr lang="en-DE" dirty="0"/>
              <a:t>ther tests may be many or too slow to run every time and test for more edge cases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90D210-69C2-254F-A712-34EDC8A34B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/>
              <a:t>June 2023,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CF89F0-6046-F74F-9841-B0C36739D2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v15.0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239EA3C-046A-4340-B98A-74523E6444C4}"/>
              </a:ext>
            </a:extLst>
          </p:cNvPr>
          <p:cNvSpPr/>
          <p:nvPr/>
        </p:nvSpPr>
        <p:spPr>
          <a:xfrm>
            <a:off x="709064" y="3611039"/>
            <a:ext cx="788436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b="1" dirty="0">
                <a:solidFill>
                  <a:srgbClr val="5555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GB" sz="2000" b="1" dirty="0" err="1">
                <a:solidFill>
                  <a:srgbClr val="5555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pytest.mark.smoke</a:t>
            </a:r>
            <a:endParaRPr lang="en-GB" sz="2000" b="1" dirty="0">
              <a:solidFill>
                <a:srgbClr val="555555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2000" b="1" dirty="0">
                <a:solidFill>
                  <a:srgbClr val="0088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2000" b="1" dirty="0" err="1">
                <a:solidFill>
                  <a:srgbClr val="0066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test_something_basic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():</a:t>
            </a:r>
          </a:p>
          <a:p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...</a:t>
            </a:r>
            <a:endParaRPr lang="en-DE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72F30D-0D6B-4C4C-B6B7-2E9C84733A93}"/>
              </a:ext>
            </a:extLst>
          </p:cNvPr>
          <p:cNvSpPr txBox="1"/>
          <p:nvPr/>
        </p:nvSpPr>
        <p:spPr>
          <a:xfrm>
            <a:off x="1403648" y="5044509"/>
            <a:ext cx="608371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pytest –m smoke</a:t>
            </a:r>
          </a:p>
          <a:p>
            <a:r>
              <a:rPr lang="en-DE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pytest –m ”smoke and not slow”</a:t>
            </a:r>
          </a:p>
        </p:txBody>
      </p:sp>
    </p:spTree>
    <p:extLst>
      <p:ext uri="{BB962C8B-B14F-4D97-AF65-F5344CB8AC3E}">
        <p14:creationId xmlns:p14="http://schemas.microsoft.com/office/powerpoint/2010/main" val="42666196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95536" y="1628800"/>
            <a:ext cx="82089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>
                <a:latin typeface="+mj-lt"/>
              </a:rPr>
              <a:t>Strategies for testing </a:t>
            </a:r>
            <a:r>
              <a:rPr lang="en-US" sz="4400" dirty="0">
                <a:latin typeface="+mj-lt"/>
              </a:rPr>
              <a:t>scientific code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June 2023, CC BY-SA 4.0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v15.0</a:t>
            </a:r>
          </a:p>
        </p:txBody>
      </p:sp>
    </p:spTree>
    <p:extLst>
      <p:ext uri="{BB962C8B-B14F-4D97-AF65-F5344CB8AC3E}">
        <p14:creationId xmlns:p14="http://schemas.microsoft.com/office/powerpoint/2010/main" val="23975721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Strategies for testing learning algorithms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435280" cy="4937760"/>
          </a:xfrm>
        </p:spPr>
        <p:txBody>
          <a:bodyPr>
            <a:normAutofit/>
          </a:bodyPr>
          <a:lstStyle/>
          <a:p>
            <a:r>
              <a:rPr lang="en-US" dirty="0"/>
              <a:t>Learning algorithms can get stuck in local maxima, the solution for general cases might not be known (e.g., unsupervised learning)</a:t>
            </a:r>
          </a:p>
          <a:p>
            <a:r>
              <a:rPr lang="en-US" dirty="0"/>
              <a:t>Turn your validation cases into tests</a:t>
            </a:r>
          </a:p>
          <a:p>
            <a:r>
              <a:rPr lang="en-US" dirty="0"/>
              <a:t>Stability tests:</a:t>
            </a:r>
          </a:p>
          <a:p>
            <a:pPr lvl="1"/>
            <a:r>
              <a:rPr lang="en-US" dirty="0"/>
              <a:t>Start from final solution; verify that the algorithm stays there</a:t>
            </a:r>
          </a:p>
          <a:p>
            <a:pPr lvl="1"/>
            <a:r>
              <a:rPr lang="en-US" dirty="0"/>
              <a:t>Start from solution and add a small amount of noise to the parameters; verify that the algorithm converges back to the solution</a:t>
            </a:r>
          </a:p>
          <a:p>
            <a:r>
              <a:rPr lang="en-US" dirty="0"/>
              <a:t>Generate synthetic data from the model with known parameters, then test that the code can learn the parameters back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June 2023, CC BY-SA 4.0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v15.0</a:t>
            </a:r>
          </a:p>
        </p:txBody>
      </p:sp>
    </p:spTree>
    <p:extLst>
      <p:ext uri="{BB962C8B-B14F-4D97-AF65-F5344CB8AC3E}">
        <p14:creationId xmlns:p14="http://schemas.microsoft.com/office/powerpoint/2010/main" val="2894392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085850-E6A0-31BC-9FF4-AECD32B5E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H" dirty="0"/>
              <a:t>Learning algorithms fit the parameters of a model to observed data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559CFEB-DF7F-5482-FD17-2AEBADB0DD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June 2023, CC BY-SA 4.0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E8E905-589A-ADF9-4DD9-62EB26131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v15.0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919F8D5-9E90-AC5D-0089-0E58111D8394}"/>
              </a:ext>
            </a:extLst>
          </p:cNvPr>
          <p:cNvGrpSpPr/>
          <p:nvPr/>
        </p:nvGrpSpPr>
        <p:grpSpPr>
          <a:xfrm>
            <a:off x="1547664" y="2996952"/>
            <a:ext cx="1464474" cy="1255188"/>
            <a:chOff x="1937384" y="2394017"/>
            <a:chExt cx="1464474" cy="1255188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6B6C0265-6406-3BFE-CD63-061EC899993B}"/>
                </a:ext>
              </a:extLst>
            </p:cNvPr>
            <p:cNvSpPr/>
            <p:nvPr/>
          </p:nvSpPr>
          <p:spPr>
            <a:xfrm>
              <a:off x="1937384" y="2464131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9681E65A-36BC-6958-9CE9-0422D82CC155}"/>
                </a:ext>
              </a:extLst>
            </p:cNvPr>
            <p:cNvSpPr/>
            <p:nvPr/>
          </p:nvSpPr>
          <p:spPr>
            <a:xfrm>
              <a:off x="2225416" y="239401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D4435875-C16A-2466-62D4-5A61570DD0DF}"/>
                </a:ext>
              </a:extLst>
            </p:cNvPr>
            <p:cNvSpPr/>
            <p:nvPr/>
          </p:nvSpPr>
          <p:spPr>
            <a:xfrm>
              <a:off x="2288840" y="2599222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A958591-7012-DCE1-10D0-695D8A790F05}"/>
                </a:ext>
              </a:extLst>
            </p:cNvPr>
            <p:cNvSpPr/>
            <p:nvPr/>
          </p:nvSpPr>
          <p:spPr>
            <a:xfrm>
              <a:off x="2130957" y="2726070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08576595-A356-7108-6644-D730F8DDBCBC}"/>
                </a:ext>
              </a:extLst>
            </p:cNvPr>
            <p:cNvSpPr/>
            <p:nvPr/>
          </p:nvSpPr>
          <p:spPr>
            <a:xfrm>
              <a:off x="2415688" y="2852918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05E57AF-D8D8-94F1-A52C-6DE7A224F714}"/>
                </a:ext>
              </a:extLst>
            </p:cNvPr>
            <p:cNvSpPr/>
            <p:nvPr/>
          </p:nvSpPr>
          <p:spPr>
            <a:xfrm>
              <a:off x="2657464" y="2718700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434C276-EBDF-01FE-5104-6DD489357A73}"/>
                </a:ext>
              </a:extLst>
            </p:cNvPr>
            <p:cNvSpPr/>
            <p:nvPr/>
          </p:nvSpPr>
          <p:spPr>
            <a:xfrm>
              <a:off x="2699792" y="305865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B51C4D33-48F0-D929-DC62-954BF419BE64}"/>
                </a:ext>
              </a:extLst>
            </p:cNvPr>
            <p:cNvSpPr/>
            <p:nvPr/>
          </p:nvSpPr>
          <p:spPr>
            <a:xfrm>
              <a:off x="2852403" y="2959144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45D86A9-090B-5C85-DECC-BC129B704990}"/>
                </a:ext>
              </a:extLst>
            </p:cNvPr>
            <p:cNvSpPr/>
            <p:nvPr/>
          </p:nvSpPr>
          <p:spPr>
            <a:xfrm>
              <a:off x="2915827" y="3185505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F8639861-AF57-0DD4-669B-C6377B0F20F5}"/>
                </a:ext>
              </a:extLst>
            </p:cNvPr>
            <p:cNvSpPr/>
            <p:nvPr/>
          </p:nvSpPr>
          <p:spPr>
            <a:xfrm>
              <a:off x="3148162" y="318523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601BBC4E-220E-2E64-58CF-55BD1325DF92}"/>
                </a:ext>
              </a:extLst>
            </p:cNvPr>
            <p:cNvSpPr/>
            <p:nvPr/>
          </p:nvSpPr>
          <p:spPr>
            <a:xfrm>
              <a:off x="2813864" y="3395509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67FB2E0B-C868-BC8A-DDE2-CFB857CD55AE}"/>
                </a:ext>
              </a:extLst>
            </p:cNvPr>
            <p:cNvSpPr/>
            <p:nvPr/>
          </p:nvSpPr>
          <p:spPr>
            <a:xfrm>
              <a:off x="3275010" y="352235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7CCBE65-DB51-482A-8B0C-B0995441C52F}"/>
              </a:ext>
            </a:extLst>
          </p:cNvPr>
          <p:cNvGrpSpPr/>
          <p:nvPr/>
        </p:nvGrpSpPr>
        <p:grpSpPr>
          <a:xfrm>
            <a:off x="5928575" y="2786978"/>
            <a:ext cx="1728192" cy="1656184"/>
            <a:chOff x="5148064" y="2132856"/>
            <a:chExt cx="1728192" cy="1656184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1A65B116-564D-0825-B556-B48A43BE8167}"/>
                </a:ext>
              </a:extLst>
            </p:cNvPr>
            <p:cNvGrpSpPr/>
            <p:nvPr/>
          </p:nvGrpSpPr>
          <p:grpSpPr>
            <a:xfrm>
              <a:off x="5251359" y="2341873"/>
              <a:ext cx="1464474" cy="1255188"/>
              <a:chOff x="1937384" y="2394017"/>
              <a:chExt cx="1464474" cy="1255188"/>
            </a:xfrm>
          </p:grpSpPr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E754531F-3765-24FB-8FBB-40A1A12FEDE0}"/>
                  </a:ext>
                </a:extLst>
              </p:cNvPr>
              <p:cNvSpPr/>
              <p:nvPr/>
            </p:nvSpPr>
            <p:spPr>
              <a:xfrm>
                <a:off x="1937384" y="2464131"/>
                <a:ext cx="126848" cy="126848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867B2DA5-46E4-7FA9-5B5C-20FBBA6996D0}"/>
                  </a:ext>
                </a:extLst>
              </p:cNvPr>
              <p:cNvSpPr/>
              <p:nvPr/>
            </p:nvSpPr>
            <p:spPr>
              <a:xfrm>
                <a:off x="2225416" y="2394017"/>
                <a:ext cx="126848" cy="126848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F6A64298-75B8-927C-AAF0-DCD6D9843645}"/>
                  </a:ext>
                </a:extLst>
              </p:cNvPr>
              <p:cNvSpPr/>
              <p:nvPr/>
            </p:nvSpPr>
            <p:spPr>
              <a:xfrm>
                <a:off x="2288840" y="2599222"/>
                <a:ext cx="126848" cy="126848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78811724-2BE5-D0F0-B960-1D1032BBAD92}"/>
                  </a:ext>
                </a:extLst>
              </p:cNvPr>
              <p:cNvSpPr/>
              <p:nvPr/>
            </p:nvSpPr>
            <p:spPr>
              <a:xfrm>
                <a:off x="2130957" y="2726070"/>
                <a:ext cx="126848" cy="126848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06F00924-8E91-E2F2-9682-93536FE48729}"/>
                  </a:ext>
                </a:extLst>
              </p:cNvPr>
              <p:cNvSpPr/>
              <p:nvPr/>
            </p:nvSpPr>
            <p:spPr>
              <a:xfrm>
                <a:off x="2415688" y="2852918"/>
                <a:ext cx="126848" cy="126848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EB62E7DC-4252-D659-B84C-3A05AEBCB891}"/>
                  </a:ext>
                </a:extLst>
              </p:cNvPr>
              <p:cNvSpPr/>
              <p:nvPr/>
            </p:nvSpPr>
            <p:spPr>
              <a:xfrm>
                <a:off x="2657464" y="2718700"/>
                <a:ext cx="126848" cy="126848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1DC96E27-07FF-9525-1B60-0130DD220464}"/>
                  </a:ext>
                </a:extLst>
              </p:cNvPr>
              <p:cNvSpPr/>
              <p:nvPr/>
            </p:nvSpPr>
            <p:spPr>
              <a:xfrm>
                <a:off x="2699792" y="3058657"/>
                <a:ext cx="126848" cy="126848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A6A4726C-BDAD-A990-0225-54737C88ED79}"/>
                  </a:ext>
                </a:extLst>
              </p:cNvPr>
              <p:cNvSpPr/>
              <p:nvPr/>
            </p:nvSpPr>
            <p:spPr>
              <a:xfrm>
                <a:off x="2852403" y="2959144"/>
                <a:ext cx="126848" cy="126848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3CA8D0AA-4664-9B06-2DC0-5FDF52D10CE3}"/>
                  </a:ext>
                </a:extLst>
              </p:cNvPr>
              <p:cNvSpPr/>
              <p:nvPr/>
            </p:nvSpPr>
            <p:spPr>
              <a:xfrm>
                <a:off x="2915827" y="3185505"/>
                <a:ext cx="126848" cy="126848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33DB6BFB-1875-87CA-C638-C2FABDBF72B7}"/>
                  </a:ext>
                </a:extLst>
              </p:cNvPr>
              <p:cNvSpPr/>
              <p:nvPr/>
            </p:nvSpPr>
            <p:spPr>
              <a:xfrm>
                <a:off x="3148162" y="3185237"/>
                <a:ext cx="126848" cy="126848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F802AEBD-2082-2251-A9E2-2EF6BC607EA5}"/>
                  </a:ext>
                </a:extLst>
              </p:cNvPr>
              <p:cNvSpPr/>
              <p:nvPr/>
            </p:nvSpPr>
            <p:spPr>
              <a:xfrm>
                <a:off x="2813864" y="3395509"/>
                <a:ext cx="126848" cy="126848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7C2D0C37-9B4F-E15C-07C0-96661FCA0114}"/>
                  </a:ext>
                </a:extLst>
              </p:cNvPr>
              <p:cNvSpPr/>
              <p:nvPr/>
            </p:nvSpPr>
            <p:spPr>
              <a:xfrm>
                <a:off x="3275010" y="3522357"/>
                <a:ext cx="126848" cy="126848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</p:grp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210E900-BABF-B4CF-020E-7D49D8D62AD6}"/>
                </a:ext>
              </a:extLst>
            </p:cNvPr>
            <p:cNvCxnSpPr/>
            <p:nvPr/>
          </p:nvCxnSpPr>
          <p:spPr>
            <a:xfrm>
              <a:off x="5148064" y="2132856"/>
              <a:ext cx="1728192" cy="165618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1DD703AD-0A2F-4F83-3319-2D766457DD6D}"/>
              </a:ext>
            </a:extLst>
          </p:cNvPr>
          <p:cNvSpPr txBox="1"/>
          <p:nvPr/>
        </p:nvSpPr>
        <p:spPr>
          <a:xfrm>
            <a:off x="3635896" y="3627021"/>
            <a:ext cx="187220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2800" dirty="0">
                <a:latin typeface="+mn-lt"/>
              </a:rPr>
              <a:t>y = ax + b + noise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518CF3C-59C2-32C3-6754-1E88EE2EB546}"/>
              </a:ext>
            </a:extLst>
          </p:cNvPr>
          <p:cNvSpPr txBox="1"/>
          <p:nvPr/>
        </p:nvSpPr>
        <p:spPr>
          <a:xfrm>
            <a:off x="5922127" y="4552503"/>
            <a:ext cx="15677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dirty="0">
                <a:latin typeface="+mn-lt"/>
              </a:rPr>
              <a:t>a = -1.2</a:t>
            </a:r>
          </a:p>
          <a:p>
            <a:pPr algn="ctr"/>
            <a:r>
              <a:rPr lang="en-CH" dirty="0">
                <a:latin typeface="+mn-lt"/>
              </a:rPr>
              <a:t>b = 3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BDFFAA4-4789-030F-CAAC-CAFE0BBF80D8}"/>
              </a:ext>
            </a:extLst>
          </p:cNvPr>
          <p:cNvCxnSpPr/>
          <p:nvPr/>
        </p:nvCxnSpPr>
        <p:spPr>
          <a:xfrm>
            <a:off x="3695723" y="3533724"/>
            <a:ext cx="1757659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61077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pattern, colorfulness, yellow, art&#10;&#10;Description automatically generated">
            <a:extLst>
              <a:ext uri="{FF2B5EF4-FFF2-40B4-BE49-F238E27FC236}">
                <a16:creationId xmlns:a16="http://schemas.microsoft.com/office/drawing/2014/main" id="{08982044-ECAE-B07E-B258-2345477C02B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" r="24106"/>
          <a:stretch/>
        </p:blipFill>
        <p:spPr>
          <a:xfrm>
            <a:off x="0" y="-39504"/>
            <a:ext cx="9144000" cy="689750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EEF1BD0-76A2-56FC-F60C-D956320746FB}"/>
              </a:ext>
            </a:extLst>
          </p:cNvPr>
          <p:cNvSpPr/>
          <p:nvPr/>
        </p:nvSpPr>
        <p:spPr>
          <a:xfrm>
            <a:off x="0" y="-39504"/>
            <a:ext cx="9144000" cy="6897504"/>
          </a:xfrm>
          <a:prstGeom prst="rect">
            <a:avLst/>
          </a:prstGeom>
          <a:solidFill>
            <a:schemeClr val="bg1">
              <a:alpha val="36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7" name="TextBox 6"/>
          <p:cNvSpPr txBox="1"/>
          <p:nvPr/>
        </p:nvSpPr>
        <p:spPr>
          <a:xfrm>
            <a:off x="395536" y="1628800"/>
            <a:ext cx="82089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latin typeface="+mj-lt"/>
              </a:rPr>
              <a:t>Testing patterns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June 2023, CC BY-SA 4.0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v15.0</a:t>
            </a:r>
          </a:p>
        </p:txBody>
      </p:sp>
    </p:spTree>
    <p:extLst>
      <p:ext uri="{BB962C8B-B14F-4D97-AF65-F5344CB8AC3E}">
        <p14:creationId xmlns:p14="http://schemas.microsoft.com/office/powerpoint/2010/main" val="32866135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085850-E6A0-31BC-9FF4-AECD32B5E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H" dirty="0"/>
              <a:t>Generate synthetic data from the model to test the learning algorithm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559CFEB-DF7F-5482-FD17-2AEBADB0DD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June 2023, CC BY-SA 4.0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E8E905-589A-ADF9-4DD9-62EB26131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v15.0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518CF3C-59C2-32C3-6754-1E88EE2EB546}"/>
              </a:ext>
            </a:extLst>
          </p:cNvPr>
          <p:cNvSpPr txBox="1"/>
          <p:nvPr/>
        </p:nvSpPr>
        <p:spPr>
          <a:xfrm>
            <a:off x="1803003" y="2536319"/>
            <a:ext cx="15677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2000" dirty="0">
                <a:latin typeface="+mn-lt"/>
              </a:rPr>
              <a:t>a</a:t>
            </a:r>
            <a:r>
              <a:rPr lang="en-CH" sz="2000" baseline="30000" dirty="0">
                <a:latin typeface="+mn-lt"/>
              </a:rPr>
              <a:t>*</a:t>
            </a:r>
            <a:r>
              <a:rPr lang="en-CH" sz="2000" dirty="0">
                <a:latin typeface="+mn-lt"/>
              </a:rPr>
              <a:t> = 0.5</a:t>
            </a:r>
          </a:p>
          <a:p>
            <a:pPr algn="ctr"/>
            <a:r>
              <a:rPr lang="en-CH" sz="2000" dirty="0">
                <a:latin typeface="+mn-lt"/>
              </a:rPr>
              <a:t>b</a:t>
            </a:r>
            <a:r>
              <a:rPr lang="en-CH" sz="2000" baseline="30000" dirty="0">
                <a:latin typeface="+mn-lt"/>
              </a:rPr>
              <a:t>*</a:t>
            </a:r>
            <a:r>
              <a:rPr lang="en-CH" sz="2000" dirty="0">
                <a:latin typeface="+mn-lt"/>
              </a:rPr>
              <a:t> = -1.3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2BAA269-7905-0BB3-B05B-60FF2285770C}"/>
              </a:ext>
            </a:extLst>
          </p:cNvPr>
          <p:cNvCxnSpPr>
            <a:cxnSpLocks/>
          </p:cNvCxnSpPr>
          <p:nvPr/>
        </p:nvCxnSpPr>
        <p:spPr>
          <a:xfrm flipV="1">
            <a:off x="1653297" y="1774720"/>
            <a:ext cx="1812240" cy="84895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D7C11CCA-FA1F-C3EA-0EF6-F728DC7E899D}"/>
              </a:ext>
            </a:extLst>
          </p:cNvPr>
          <p:cNvSpPr txBox="1"/>
          <p:nvPr/>
        </p:nvSpPr>
        <p:spPr>
          <a:xfrm>
            <a:off x="358964" y="1229096"/>
            <a:ext cx="27566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000" dirty="0">
                <a:latin typeface="+mn-lt"/>
              </a:rPr>
              <a:t>1) Fix initial parameters</a:t>
            </a:r>
          </a:p>
        </p:txBody>
      </p:sp>
    </p:spTree>
    <p:extLst>
      <p:ext uri="{BB962C8B-B14F-4D97-AF65-F5344CB8AC3E}">
        <p14:creationId xmlns:p14="http://schemas.microsoft.com/office/powerpoint/2010/main" val="12915988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085850-E6A0-31BC-9FF4-AECD32B5E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H" dirty="0"/>
              <a:t>Generate synthetic data from the model to test the learning algorithm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559CFEB-DF7F-5482-FD17-2AEBADB0DD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June 2023, CC BY-SA 4.0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E8E905-589A-ADF9-4DD9-62EB26131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v15.0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518CF3C-59C2-32C3-6754-1E88EE2EB546}"/>
              </a:ext>
            </a:extLst>
          </p:cNvPr>
          <p:cNvSpPr txBox="1"/>
          <p:nvPr/>
        </p:nvSpPr>
        <p:spPr>
          <a:xfrm>
            <a:off x="1803003" y="2536319"/>
            <a:ext cx="15677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2000" dirty="0">
                <a:latin typeface="+mn-lt"/>
              </a:rPr>
              <a:t>a</a:t>
            </a:r>
            <a:r>
              <a:rPr lang="en-CH" sz="2000" baseline="30000" dirty="0">
                <a:latin typeface="+mn-lt"/>
              </a:rPr>
              <a:t>*</a:t>
            </a:r>
            <a:r>
              <a:rPr lang="en-CH" sz="2000" dirty="0">
                <a:latin typeface="+mn-lt"/>
              </a:rPr>
              <a:t> = 0.5</a:t>
            </a:r>
          </a:p>
          <a:p>
            <a:pPr algn="ctr"/>
            <a:r>
              <a:rPr lang="en-CH" sz="2000" dirty="0">
                <a:latin typeface="+mn-lt"/>
              </a:rPr>
              <a:t>b</a:t>
            </a:r>
            <a:r>
              <a:rPr lang="en-CH" sz="2000" baseline="30000" dirty="0">
                <a:latin typeface="+mn-lt"/>
              </a:rPr>
              <a:t>*</a:t>
            </a:r>
            <a:r>
              <a:rPr lang="en-CH" sz="2000" dirty="0">
                <a:latin typeface="+mn-lt"/>
              </a:rPr>
              <a:t> = -1.3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2BAA269-7905-0BB3-B05B-60FF2285770C}"/>
              </a:ext>
            </a:extLst>
          </p:cNvPr>
          <p:cNvCxnSpPr>
            <a:cxnSpLocks/>
          </p:cNvCxnSpPr>
          <p:nvPr/>
        </p:nvCxnSpPr>
        <p:spPr>
          <a:xfrm flipV="1">
            <a:off x="1653297" y="1774720"/>
            <a:ext cx="1812240" cy="84895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Group 59">
            <a:extLst>
              <a:ext uri="{FF2B5EF4-FFF2-40B4-BE49-F238E27FC236}">
                <a16:creationId xmlns:a16="http://schemas.microsoft.com/office/drawing/2014/main" id="{9DFFB2D2-8858-14C4-148D-535BCB0754CB}"/>
              </a:ext>
            </a:extLst>
          </p:cNvPr>
          <p:cNvGrpSpPr/>
          <p:nvPr/>
        </p:nvGrpSpPr>
        <p:grpSpPr>
          <a:xfrm rot="17612957">
            <a:off x="6096664" y="1627788"/>
            <a:ext cx="1464474" cy="1255188"/>
            <a:chOff x="1937384" y="2394017"/>
            <a:chExt cx="1464474" cy="1255188"/>
          </a:xfrm>
        </p:grpSpPr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96C0C309-98D6-A159-5E09-3DEA2BF98B72}"/>
                </a:ext>
              </a:extLst>
            </p:cNvPr>
            <p:cNvSpPr/>
            <p:nvPr/>
          </p:nvSpPr>
          <p:spPr>
            <a:xfrm>
              <a:off x="1937384" y="2464131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F07B74AE-99A0-E4CA-8E53-90359D992AEE}"/>
                </a:ext>
              </a:extLst>
            </p:cNvPr>
            <p:cNvSpPr/>
            <p:nvPr/>
          </p:nvSpPr>
          <p:spPr>
            <a:xfrm>
              <a:off x="2225416" y="239401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B41257D4-64A6-C031-473C-D4E6FB616F31}"/>
                </a:ext>
              </a:extLst>
            </p:cNvPr>
            <p:cNvSpPr/>
            <p:nvPr/>
          </p:nvSpPr>
          <p:spPr>
            <a:xfrm>
              <a:off x="2288840" y="2599222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E4D9AA44-502C-7B98-36D9-1B28F25660A6}"/>
                </a:ext>
              </a:extLst>
            </p:cNvPr>
            <p:cNvSpPr/>
            <p:nvPr/>
          </p:nvSpPr>
          <p:spPr>
            <a:xfrm>
              <a:off x="2130957" y="2726070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7DD32D0F-412C-971D-B0A9-93B67458F306}"/>
                </a:ext>
              </a:extLst>
            </p:cNvPr>
            <p:cNvSpPr/>
            <p:nvPr/>
          </p:nvSpPr>
          <p:spPr>
            <a:xfrm>
              <a:off x="2415688" y="2852918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A167AD96-5CE8-D23C-0AF5-F5FA50358874}"/>
                </a:ext>
              </a:extLst>
            </p:cNvPr>
            <p:cNvSpPr/>
            <p:nvPr/>
          </p:nvSpPr>
          <p:spPr>
            <a:xfrm>
              <a:off x="2657464" y="2718700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E91AA890-6E0F-3B4A-1BF2-7A69D7410148}"/>
                </a:ext>
              </a:extLst>
            </p:cNvPr>
            <p:cNvSpPr/>
            <p:nvPr/>
          </p:nvSpPr>
          <p:spPr>
            <a:xfrm>
              <a:off x="2699792" y="305865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BBE6FE60-7CDA-3B36-F89F-9C346766FE1C}"/>
                </a:ext>
              </a:extLst>
            </p:cNvPr>
            <p:cNvSpPr/>
            <p:nvPr/>
          </p:nvSpPr>
          <p:spPr>
            <a:xfrm>
              <a:off x="2852403" y="2959144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E9F104C2-ADCF-F40B-E518-21220CF7E937}"/>
                </a:ext>
              </a:extLst>
            </p:cNvPr>
            <p:cNvSpPr/>
            <p:nvPr/>
          </p:nvSpPr>
          <p:spPr>
            <a:xfrm>
              <a:off x="2915827" y="3185505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E9C42B4E-C139-0275-8CAE-541906E7EF09}"/>
                </a:ext>
              </a:extLst>
            </p:cNvPr>
            <p:cNvSpPr/>
            <p:nvPr/>
          </p:nvSpPr>
          <p:spPr>
            <a:xfrm>
              <a:off x="3148162" y="318523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EA7D7E0C-A48D-42C6-334D-7181F4EAE3BE}"/>
                </a:ext>
              </a:extLst>
            </p:cNvPr>
            <p:cNvSpPr/>
            <p:nvPr/>
          </p:nvSpPr>
          <p:spPr>
            <a:xfrm>
              <a:off x="2813864" y="3395509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E68DCE73-AC60-4FB2-D6B1-2AFBD11AF206}"/>
                </a:ext>
              </a:extLst>
            </p:cNvPr>
            <p:cNvSpPr/>
            <p:nvPr/>
          </p:nvSpPr>
          <p:spPr>
            <a:xfrm>
              <a:off x="3275010" y="352235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sp>
        <p:nvSpPr>
          <p:cNvPr id="73" name="TextBox 72">
            <a:extLst>
              <a:ext uri="{FF2B5EF4-FFF2-40B4-BE49-F238E27FC236}">
                <a16:creationId xmlns:a16="http://schemas.microsoft.com/office/drawing/2014/main" id="{D7C11CCA-FA1F-C3EA-0EF6-F728DC7E899D}"/>
              </a:ext>
            </a:extLst>
          </p:cNvPr>
          <p:cNvSpPr txBox="1"/>
          <p:nvPr/>
        </p:nvSpPr>
        <p:spPr>
          <a:xfrm>
            <a:off x="358964" y="1229096"/>
            <a:ext cx="27566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000" dirty="0">
                <a:latin typeface="+mn-lt"/>
              </a:rPr>
              <a:t>1) Fix initial parameters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7065E435-0B86-154F-36EA-B59A33502558}"/>
              </a:ext>
            </a:extLst>
          </p:cNvPr>
          <p:cNvSpPr txBox="1"/>
          <p:nvPr/>
        </p:nvSpPr>
        <p:spPr>
          <a:xfrm>
            <a:off x="5455795" y="1222203"/>
            <a:ext cx="31486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000" dirty="0">
                <a:latin typeface="+mn-lt"/>
              </a:rPr>
              <a:t>2) Generate synthetic data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A1C8A69-DE6E-B8DF-C934-656E5CB9914F}"/>
              </a:ext>
            </a:extLst>
          </p:cNvPr>
          <p:cNvCxnSpPr>
            <a:cxnSpLocks/>
          </p:cNvCxnSpPr>
          <p:nvPr/>
        </p:nvCxnSpPr>
        <p:spPr>
          <a:xfrm>
            <a:off x="4023777" y="2145839"/>
            <a:ext cx="1440160" cy="10415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F74181A1-4761-5216-7FD1-34C687112ADA}"/>
              </a:ext>
            </a:extLst>
          </p:cNvPr>
          <p:cNvSpPr txBox="1"/>
          <p:nvPr/>
        </p:nvSpPr>
        <p:spPr>
          <a:xfrm>
            <a:off x="3711875" y="2255383"/>
            <a:ext cx="20639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dirty="0">
                <a:latin typeface="+mn-lt"/>
              </a:rPr>
              <a:t>y = a</a:t>
            </a:r>
            <a:r>
              <a:rPr lang="en-CH" baseline="30000" dirty="0">
                <a:latin typeface="+mn-lt"/>
              </a:rPr>
              <a:t>*</a:t>
            </a:r>
            <a:r>
              <a:rPr lang="en-CH" dirty="0">
                <a:latin typeface="+mn-lt"/>
              </a:rPr>
              <a:t> x + b</a:t>
            </a:r>
            <a:r>
              <a:rPr lang="en-CH" baseline="30000" dirty="0">
                <a:latin typeface="+mn-lt"/>
              </a:rPr>
              <a:t>*</a:t>
            </a:r>
            <a:r>
              <a:rPr lang="en-CH" dirty="0">
                <a:latin typeface="+mn-lt"/>
              </a:rPr>
              <a:t> </a:t>
            </a:r>
            <a:br>
              <a:rPr lang="en-CH" dirty="0">
                <a:latin typeface="+mn-lt"/>
              </a:rPr>
            </a:br>
            <a:r>
              <a:rPr lang="en-CH" dirty="0">
                <a:latin typeface="+mn-lt"/>
              </a:rPr>
              <a:t>+ noise</a:t>
            </a:r>
          </a:p>
        </p:txBody>
      </p:sp>
    </p:spTree>
    <p:extLst>
      <p:ext uri="{BB962C8B-B14F-4D97-AF65-F5344CB8AC3E}">
        <p14:creationId xmlns:p14="http://schemas.microsoft.com/office/powerpoint/2010/main" val="35300391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085850-E6A0-31BC-9FF4-AECD32B5E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H" dirty="0"/>
              <a:t>Generate synthetic data from the model to test the learning algorithm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559CFEB-DF7F-5482-FD17-2AEBADB0DD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June 2023, CC BY-SA 4.0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E8E905-589A-ADF9-4DD9-62EB26131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v15.0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919F8D5-9E90-AC5D-0089-0E58111D8394}"/>
              </a:ext>
            </a:extLst>
          </p:cNvPr>
          <p:cNvGrpSpPr/>
          <p:nvPr/>
        </p:nvGrpSpPr>
        <p:grpSpPr>
          <a:xfrm rot="17612957">
            <a:off x="1725154" y="4768110"/>
            <a:ext cx="1464474" cy="1255188"/>
            <a:chOff x="1937384" y="2394017"/>
            <a:chExt cx="1464474" cy="1255188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6B6C0265-6406-3BFE-CD63-061EC899993B}"/>
                </a:ext>
              </a:extLst>
            </p:cNvPr>
            <p:cNvSpPr/>
            <p:nvPr/>
          </p:nvSpPr>
          <p:spPr>
            <a:xfrm>
              <a:off x="1937384" y="2464131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9681E65A-36BC-6958-9CE9-0422D82CC155}"/>
                </a:ext>
              </a:extLst>
            </p:cNvPr>
            <p:cNvSpPr/>
            <p:nvPr/>
          </p:nvSpPr>
          <p:spPr>
            <a:xfrm>
              <a:off x="2225416" y="239401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D4435875-C16A-2466-62D4-5A61570DD0DF}"/>
                </a:ext>
              </a:extLst>
            </p:cNvPr>
            <p:cNvSpPr/>
            <p:nvPr/>
          </p:nvSpPr>
          <p:spPr>
            <a:xfrm>
              <a:off x="2288840" y="2599222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A958591-7012-DCE1-10D0-695D8A790F05}"/>
                </a:ext>
              </a:extLst>
            </p:cNvPr>
            <p:cNvSpPr/>
            <p:nvPr/>
          </p:nvSpPr>
          <p:spPr>
            <a:xfrm>
              <a:off x="2130957" y="2726070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08576595-A356-7108-6644-D730F8DDBCBC}"/>
                </a:ext>
              </a:extLst>
            </p:cNvPr>
            <p:cNvSpPr/>
            <p:nvPr/>
          </p:nvSpPr>
          <p:spPr>
            <a:xfrm>
              <a:off x="2415688" y="2852918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05E57AF-D8D8-94F1-A52C-6DE7A224F714}"/>
                </a:ext>
              </a:extLst>
            </p:cNvPr>
            <p:cNvSpPr/>
            <p:nvPr/>
          </p:nvSpPr>
          <p:spPr>
            <a:xfrm>
              <a:off x="2657464" y="2718700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434C276-EBDF-01FE-5104-6DD489357A73}"/>
                </a:ext>
              </a:extLst>
            </p:cNvPr>
            <p:cNvSpPr/>
            <p:nvPr/>
          </p:nvSpPr>
          <p:spPr>
            <a:xfrm>
              <a:off x="2699792" y="305865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B51C4D33-48F0-D929-DC62-954BF419BE64}"/>
                </a:ext>
              </a:extLst>
            </p:cNvPr>
            <p:cNvSpPr/>
            <p:nvPr/>
          </p:nvSpPr>
          <p:spPr>
            <a:xfrm>
              <a:off x="2852403" y="2959144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45D86A9-090B-5C85-DECC-BC129B704990}"/>
                </a:ext>
              </a:extLst>
            </p:cNvPr>
            <p:cNvSpPr/>
            <p:nvPr/>
          </p:nvSpPr>
          <p:spPr>
            <a:xfrm>
              <a:off x="2915827" y="3185505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F8639861-AF57-0DD4-669B-C6377B0F20F5}"/>
                </a:ext>
              </a:extLst>
            </p:cNvPr>
            <p:cNvSpPr/>
            <p:nvPr/>
          </p:nvSpPr>
          <p:spPr>
            <a:xfrm>
              <a:off x="3148162" y="318523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601BBC4E-220E-2E64-58CF-55BD1325DF92}"/>
                </a:ext>
              </a:extLst>
            </p:cNvPr>
            <p:cNvSpPr/>
            <p:nvPr/>
          </p:nvSpPr>
          <p:spPr>
            <a:xfrm>
              <a:off x="2813864" y="3395509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67FB2E0B-C868-BC8A-DDE2-CFB857CD55AE}"/>
                </a:ext>
              </a:extLst>
            </p:cNvPr>
            <p:cNvSpPr/>
            <p:nvPr/>
          </p:nvSpPr>
          <p:spPr>
            <a:xfrm>
              <a:off x="3275010" y="352235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A518CF3C-59C2-32C3-6754-1E88EE2EB546}"/>
              </a:ext>
            </a:extLst>
          </p:cNvPr>
          <p:cNvSpPr txBox="1"/>
          <p:nvPr/>
        </p:nvSpPr>
        <p:spPr>
          <a:xfrm>
            <a:off x="1803003" y="2536319"/>
            <a:ext cx="15677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2000" dirty="0">
                <a:latin typeface="+mn-lt"/>
              </a:rPr>
              <a:t>a</a:t>
            </a:r>
            <a:r>
              <a:rPr lang="en-CH" sz="2000" baseline="30000" dirty="0">
                <a:latin typeface="+mn-lt"/>
              </a:rPr>
              <a:t>*</a:t>
            </a:r>
            <a:r>
              <a:rPr lang="en-CH" sz="2000" dirty="0">
                <a:latin typeface="+mn-lt"/>
              </a:rPr>
              <a:t> = 0.5</a:t>
            </a:r>
          </a:p>
          <a:p>
            <a:pPr algn="ctr"/>
            <a:r>
              <a:rPr lang="en-CH" sz="2000" dirty="0">
                <a:latin typeface="+mn-lt"/>
              </a:rPr>
              <a:t>b</a:t>
            </a:r>
            <a:r>
              <a:rPr lang="en-CH" sz="2000" baseline="30000" dirty="0">
                <a:latin typeface="+mn-lt"/>
              </a:rPr>
              <a:t>*</a:t>
            </a:r>
            <a:r>
              <a:rPr lang="en-CH" sz="2000" dirty="0">
                <a:latin typeface="+mn-lt"/>
              </a:rPr>
              <a:t> = -1.3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BDFFAA4-4789-030F-CAAC-CAFE0BBF80D8}"/>
              </a:ext>
            </a:extLst>
          </p:cNvPr>
          <p:cNvCxnSpPr>
            <a:cxnSpLocks/>
          </p:cNvCxnSpPr>
          <p:nvPr/>
        </p:nvCxnSpPr>
        <p:spPr>
          <a:xfrm>
            <a:off x="4023777" y="2145839"/>
            <a:ext cx="1440160" cy="10415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2BAA269-7905-0BB3-B05B-60FF2285770C}"/>
              </a:ext>
            </a:extLst>
          </p:cNvPr>
          <p:cNvCxnSpPr>
            <a:cxnSpLocks/>
          </p:cNvCxnSpPr>
          <p:nvPr/>
        </p:nvCxnSpPr>
        <p:spPr>
          <a:xfrm flipV="1">
            <a:off x="1653297" y="1774720"/>
            <a:ext cx="1812240" cy="84895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DF0708B2-BBD3-0545-A773-D40EC8B79147}"/>
              </a:ext>
            </a:extLst>
          </p:cNvPr>
          <p:cNvSpPr txBox="1"/>
          <p:nvPr/>
        </p:nvSpPr>
        <p:spPr>
          <a:xfrm>
            <a:off x="3711875" y="2255383"/>
            <a:ext cx="20639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dirty="0">
                <a:latin typeface="+mn-lt"/>
              </a:rPr>
              <a:t>y = a</a:t>
            </a:r>
            <a:r>
              <a:rPr lang="en-CH" baseline="30000" dirty="0">
                <a:latin typeface="+mn-lt"/>
              </a:rPr>
              <a:t>*</a:t>
            </a:r>
            <a:r>
              <a:rPr lang="en-CH" dirty="0">
                <a:latin typeface="+mn-lt"/>
              </a:rPr>
              <a:t> x + b</a:t>
            </a:r>
            <a:r>
              <a:rPr lang="en-CH" baseline="30000" dirty="0">
                <a:latin typeface="+mn-lt"/>
              </a:rPr>
              <a:t>*</a:t>
            </a:r>
            <a:r>
              <a:rPr lang="en-CH" dirty="0">
                <a:latin typeface="+mn-lt"/>
              </a:rPr>
              <a:t> </a:t>
            </a:r>
            <a:br>
              <a:rPr lang="en-CH" dirty="0">
                <a:latin typeface="+mn-lt"/>
              </a:rPr>
            </a:br>
            <a:r>
              <a:rPr lang="en-CH" dirty="0">
                <a:latin typeface="+mn-lt"/>
              </a:rPr>
              <a:t>+ noise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E2EE816-BB3D-47F1-8FE4-2229158C073E}"/>
              </a:ext>
            </a:extLst>
          </p:cNvPr>
          <p:cNvSpPr txBox="1"/>
          <p:nvPr/>
        </p:nvSpPr>
        <p:spPr>
          <a:xfrm>
            <a:off x="3655099" y="5011733"/>
            <a:ext cx="20639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dirty="0">
                <a:latin typeface="+mn-lt"/>
              </a:rPr>
              <a:t>y = ax + b </a:t>
            </a:r>
            <a:br>
              <a:rPr lang="en-CH" dirty="0">
                <a:latin typeface="+mn-lt"/>
              </a:rPr>
            </a:br>
            <a:r>
              <a:rPr lang="en-CH" dirty="0">
                <a:latin typeface="+mn-lt"/>
              </a:rPr>
              <a:t>+ noise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E72F1565-2D3F-FB15-3D16-0B003847DF8B}"/>
              </a:ext>
            </a:extLst>
          </p:cNvPr>
          <p:cNvGrpSpPr/>
          <p:nvPr/>
        </p:nvGrpSpPr>
        <p:grpSpPr>
          <a:xfrm rot="17612957">
            <a:off x="6160939" y="4661646"/>
            <a:ext cx="1464474" cy="1255188"/>
            <a:chOff x="1937384" y="2394017"/>
            <a:chExt cx="1464474" cy="1255188"/>
          </a:xfrm>
        </p:grpSpPr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EE133939-2007-4C4C-4128-A04DDE2430D2}"/>
                </a:ext>
              </a:extLst>
            </p:cNvPr>
            <p:cNvSpPr/>
            <p:nvPr/>
          </p:nvSpPr>
          <p:spPr>
            <a:xfrm>
              <a:off x="1937384" y="2464131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A7069802-F0BB-C320-BE65-59458EE58B5D}"/>
                </a:ext>
              </a:extLst>
            </p:cNvPr>
            <p:cNvSpPr/>
            <p:nvPr/>
          </p:nvSpPr>
          <p:spPr>
            <a:xfrm>
              <a:off x="2225416" y="239401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58517E18-903D-CF07-3EC8-7813406B040E}"/>
                </a:ext>
              </a:extLst>
            </p:cNvPr>
            <p:cNvSpPr/>
            <p:nvPr/>
          </p:nvSpPr>
          <p:spPr>
            <a:xfrm>
              <a:off x="2288840" y="2599222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A14E915B-9AD4-C4C0-F561-9400D6E332E7}"/>
                </a:ext>
              </a:extLst>
            </p:cNvPr>
            <p:cNvSpPr/>
            <p:nvPr/>
          </p:nvSpPr>
          <p:spPr>
            <a:xfrm>
              <a:off x="2130957" y="2726070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E344AFD5-F025-89D4-7865-76EB3F7B597B}"/>
                </a:ext>
              </a:extLst>
            </p:cNvPr>
            <p:cNvSpPr/>
            <p:nvPr/>
          </p:nvSpPr>
          <p:spPr>
            <a:xfrm>
              <a:off x="2415688" y="2852918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8DCCABF7-6B0B-CD76-553F-31F6A32CFE5E}"/>
                </a:ext>
              </a:extLst>
            </p:cNvPr>
            <p:cNvSpPr/>
            <p:nvPr/>
          </p:nvSpPr>
          <p:spPr>
            <a:xfrm>
              <a:off x="2657464" y="2718700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5B1280D5-29A3-AFC3-8B81-904FCB7C1E1C}"/>
                </a:ext>
              </a:extLst>
            </p:cNvPr>
            <p:cNvSpPr/>
            <p:nvPr/>
          </p:nvSpPr>
          <p:spPr>
            <a:xfrm>
              <a:off x="2699792" y="305865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754D0999-B3C8-52DF-7780-73C7A3E27620}"/>
                </a:ext>
              </a:extLst>
            </p:cNvPr>
            <p:cNvSpPr/>
            <p:nvPr/>
          </p:nvSpPr>
          <p:spPr>
            <a:xfrm>
              <a:off x="2852403" y="2959144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B18B5F3B-F19C-6920-CE50-FBD7D301795F}"/>
                </a:ext>
              </a:extLst>
            </p:cNvPr>
            <p:cNvSpPr/>
            <p:nvPr/>
          </p:nvSpPr>
          <p:spPr>
            <a:xfrm>
              <a:off x="2915827" y="3185505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2B121C8A-F2A5-C495-9516-7BD9D19B76DD}"/>
                </a:ext>
              </a:extLst>
            </p:cNvPr>
            <p:cNvSpPr/>
            <p:nvPr/>
          </p:nvSpPr>
          <p:spPr>
            <a:xfrm>
              <a:off x="3148162" y="318523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112AFF96-A67E-F9DF-C6DE-7AC044C56299}"/>
                </a:ext>
              </a:extLst>
            </p:cNvPr>
            <p:cNvSpPr/>
            <p:nvPr/>
          </p:nvSpPr>
          <p:spPr>
            <a:xfrm>
              <a:off x="2813864" y="3395509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72ACEAF5-9CEB-B7FD-EFB5-4F9AEB6A850B}"/>
                </a:ext>
              </a:extLst>
            </p:cNvPr>
            <p:cNvSpPr/>
            <p:nvPr/>
          </p:nvSpPr>
          <p:spPr>
            <a:xfrm>
              <a:off x="3275010" y="352235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C806FBBF-0BBD-2288-9182-48675B44D32F}"/>
              </a:ext>
            </a:extLst>
          </p:cNvPr>
          <p:cNvCxnSpPr>
            <a:cxnSpLocks/>
          </p:cNvCxnSpPr>
          <p:nvPr/>
        </p:nvCxnSpPr>
        <p:spPr>
          <a:xfrm flipV="1">
            <a:off x="1567034" y="4947929"/>
            <a:ext cx="1812240" cy="84895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Group 59">
            <a:extLst>
              <a:ext uri="{FF2B5EF4-FFF2-40B4-BE49-F238E27FC236}">
                <a16:creationId xmlns:a16="http://schemas.microsoft.com/office/drawing/2014/main" id="{9DFFB2D2-8858-14C4-148D-535BCB0754CB}"/>
              </a:ext>
            </a:extLst>
          </p:cNvPr>
          <p:cNvGrpSpPr/>
          <p:nvPr/>
        </p:nvGrpSpPr>
        <p:grpSpPr>
          <a:xfrm rot="17612957">
            <a:off x="6096664" y="1627788"/>
            <a:ext cx="1464474" cy="1255188"/>
            <a:chOff x="1937384" y="2394017"/>
            <a:chExt cx="1464474" cy="1255188"/>
          </a:xfrm>
        </p:grpSpPr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96C0C309-98D6-A159-5E09-3DEA2BF98B72}"/>
                </a:ext>
              </a:extLst>
            </p:cNvPr>
            <p:cNvSpPr/>
            <p:nvPr/>
          </p:nvSpPr>
          <p:spPr>
            <a:xfrm>
              <a:off x="1937384" y="2464131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F07B74AE-99A0-E4CA-8E53-90359D992AEE}"/>
                </a:ext>
              </a:extLst>
            </p:cNvPr>
            <p:cNvSpPr/>
            <p:nvPr/>
          </p:nvSpPr>
          <p:spPr>
            <a:xfrm>
              <a:off x="2225416" y="239401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B41257D4-64A6-C031-473C-D4E6FB616F31}"/>
                </a:ext>
              </a:extLst>
            </p:cNvPr>
            <p:cNvSpPr/>
            <p:nvPr/>
          </p:nvSpPr>
          <p:spPr>
            <a:xfrm>
              <a:off x="2288840" y="2599222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E4D9AA44-502C-7B98-36D9-1B28F25660A6}"/>
                </a:ext>
              </a:extLst>
            </p:cNvPr>
            <p:cNvSpPr/>
            <p:nvPr/>
          </p:nvSpPr>
          <p:spPr>
            <a:xfrm>
              <a:off x="2130957" y="2726070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7DD32D0F-412C-971D-B0A9-93B67458F306}"/>
                </a:ext>
              </a:extLst>
            </p:cNvPr>
            <p:cNvSpPr/>
            <p:nvPr/>
          </p:nvSpPr>
          <p:spPr>
            <a:xfrm>
              <a:off x="2415688" y="2852918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A167AD96-5CE8-D23C-0AF5-F5FA50358874}"/>
                </a:ext>
              </a:extLst>
            </p:cNvPr>
            <p:cNvSpPr/>
            <p:nvPr/>
          </p:nvSpPr>
          <p:spPr>
            <a:xfrm>
              <a:off x="2657464" y="2718700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E91AA890-6E0F-3B4A-1BF2-7A69D7410148}"/>
                </a:ext>
              </a:extLst>
            </p:cNvPr>
            <p:cNvSpPr/>
            <p:nvPr/>
          </p:nvSpPr>
          <p:spPr>
            <a:xfrm>
              <a:off x="2699792" y="305865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BBE6FE60-7CDA-3B36-F89F-9C346766FE1C}"/>
                </a:ext>
              </a:extLst>
            </p:cNvPr>
            <p:cNvSpPr/>
            <p:nvPr/>
          </p:nvSpPr>
          <p:spPr>
            <a:xfrm>
              <a:off x="2852403" y="2959144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E9F104C2-ADCF-F40B-E518-21220CF7E937}"/>
                </a:ext>
              </a:extLst>
            </p:cNvPr>
            <p:cNvSpPr/>
            <p:nvPr/>
          </p:nvSpPr>
          <p:spPr>
            <a:xfrm>
              <a:off x="2915827" y="3185505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E9C42B4E-C139-0275-8CAE-541906E7EF09}"/>
                </a:ext>
              </a:extLst>
            </p:cNvPr>
            <p:cNvSpPr/>
            <p:nvPr/>
          </p:nvSpPr>
          <p:spPr>
            <a:xfrm>
              <a:off x="3148162" y="318523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EA7D7E0C-A48D-42C6-334D-7181F4EAE3BE}"/>
                </a:ext>
              </a:extLst>
            </p:cNvPr>
            <p:cNvSpPr/>
            <p:nvPr/>
          </p:nvSpPr>
          <p:spPr>
            <a:xfrm>
              <a:off x="2813864" y="3395509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E68DCE73-AC60-4FB2-D6B1-2AFBD11AF206}"/>
                </a:ext>
              </a:extLst>
            </p:cNvPr>
            <p:cNvSpPr/>
            <p:nvPr/>
          </p:nvSpPr>
          <p:spPr>
            <a:xfrm>
              <a:off x="3275010" y="352235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sp>
        <p:nvSpPr>
          <p:cNvPr id="73" name="TextBox 72">
            <a:extLst>
              <a:ext uri="{FF2B5EF4-FFF2-40B4-BE49-F238E27FC236}">
                <a16:creationId xmlns:a16="http://schemas.microsoft.com/office/drawing/2014/main" id="{D7C11CCA-FA1F-C3EA-0EF6-F728DC7E899D}"/>
              </a:ext>
            </a:extLst>
          </p:cNvPr>
          <p:cNvSpPr txBox="1"/>
          <p:nvPr/>
        </p:nvSpPr>
        <p:spPr>
          <a:xfrm>
            <a:off x="358964" y="1229096"/>
            <a:ext cx="27566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000" dirty="0">
                <a:latin typeface="+mn-lt"/>
              </a:rPr>
              <a:t>1) Fix initial parameters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7065E435-0B86-154F-36EA-B59A33502558}"/>
              </a:ext>
            </a:extLst>
          </p:cNvPr>
          <p:cNvSpPr txBox="1"/>
          <p:nvPr/>
        </p:nvSpPr>
        <p:spPr>
          <a:xfrm>
            <a:off x="5455795" y="1222203"/>
            <a:ext cx="31486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000" dirty="0">
                <a:latin typeface="+mn-lt"/>
              </a:rPr>
              <a:t>2) Generate synthetic data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177AD8E0-8DE0-2117-14F8-E10C6416B673}"/>
              </a:ext>
            </a:extLst>
          </p:cNvPr>
          <p:cNvSpPr txBox="1"/>
          <p:nvPr/>
        </p:nvSpPr>
        <p:spPr>
          <a:xfrm>
            <a:off x="5455795" y="3981465"/>
            <a:ext cx="24601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000" dirty="0">
                <a:latin typeface="+mn-lt"/>
              </a:rPr>
              <a:t>3) Run the algorithm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052A0F3-0097-B894-DBED-5896DC3FE7BD}"/>
              </a:ext>
            </a:extLst>
          </p:cNvPr>
          <p:cNvCxnSpPr>
            <a:cxnSpLocks/>
          </p:cNvCxnSpPr>
          <p:nvPr/>
        </p:nvCxnSpPr>
        <p:spPr>
          <a:xfrm>
            <a:off x="4011125" y="4981001"/>
            <a:ext cx="1440160" cy="10415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BFD46A87-E48E-C78C-B3FB-4274E2783244}"/>
              </a:ext>
            </a:extLst>
          </p:cNvPr>
          <p:cNvSpPr txBox="1"/>
          <p:nvPr/>
        </p:nvSpPr>
        <p:spPr>
          <a:xfrm>
            <a:off x="1793491" y="4128693"/>
            <a:ext cx="17065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2000" dirty="0">
                <a:latin typeface="+mn-lt"/>
              </a:rPr>
              <a:t>a = 0.5098</a:t>
            </a:r>
          </a:p>
          <a:p>
            <a:pPr algn="ctr"/>
            <a:r>
              <a:rPr lang="en-CH" sz="2000" dirty="0">
                <a:latin typeface="+mn-lt"/>
              </a:rPr>
              <a:t>b = -1.287</a:t>
            </a:r>
          </a:p>
        </p:txBody>
      </p:sp>
    </p:spTree>
    <p:extLst>
      <p:ext uri="{BB962C8B-B14F-4D97-AF65-F5344CB8AC3E}">
        <p14:creationId xmlns:p14="http://schemas.microsoft.com/office/powerpoint/2010/main" val="41373626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085850-E6A0-31BC-9FF4-AECD32B5E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H" dirty="0"/>
              <a:t>Generate synthetic data from the model to test the learning algorithm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559CFEB-DF7F-5482-FD17-2AEBADB0DD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June 2023, CC BY-SA 4.0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E8E905-589A-ADF9-4DD9-62EB26131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v15.0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919F8D5-9E90-AC5D-0089-0E58111D8394}"/>
              </a:ext>
            </a:extLst>
          </p:cNvPr>
          <p:cNvGrpSpPr/>
          <p:nvPr/>
        </p:nvGrpSpPr>
        <p:grpSpPr>
          <a:xfrm rot="17612957">
            <a:off x="1725154" y="4768110"/>
            <a:ext cx="1464474" cy="1255188"/>
            <a:chOff x="1937384" y="2394017"/>
            <a:chExt cx="1464474" cy="1255188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6B6C0265-6406-3BFE-CD63-061EC899993B}"/>
                </a:ext>
              </a:extLst>
            </p:cNvPr>
            <p:cNvSpPr/>
            <p:nvPr/>
          </p:nvSpPr>
          <p:spPr>
            <a:xfrm>
              <a:off x="1937384" y="2464131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9681E65A-36BC-6958-9CE9-0422D82CC155}"/>
                </a:ext>
              </a:extLst>
            </p:cNvPr>
            <p:cNvSpPr/>
            <p:nvPr/>
          </p:nvSpPr>
          <p:spPr>
            <a:xfrm>
              <a:off x="2225416" y="239401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D4435875-C16A-2466-62D4-5A61570DD0DF}"/>
                </a:ext>
              </a:extLst>
            </p:cNvPr>
            <p:cNvSpPr/>
            <p:nvPr/>
          </p:nvSpPr>
          <p:spPr>
            <a:xfrm>
              <a:off x="2288840" y="2599222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A958591-7012-DCE1-10D0-695D8A790F05}"/>
                </a:ext>
              </a:extLst>
            </p:cNvPr>
            <p:cNvSpPr/>
            <p:nvPr/>
          </p:nvSpPr>
          <p:spPr>
            <a:xfrm>
              <a:off x="2130957" y="2726070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08576595-A356-7108-6644-D730F8DDBCBC}"/>
                </a:ext>
              </a:extLst>
            </p:cNvPr>
            <p:cNvSpPr/>
            <p:nvPr/>
          </p:nvSpPr>
          <p:spPr>
            <a:xfrm>
              <a:off x="2415688" y="2852918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05E57AF-D8D8-94F1-A52C-6DE7A224F714}"/>
                </a:ext>
              </a:extLst>
            </p:cNvPr>
            <p:cNvSpPr/>
            <p:nvPr/>
          </p:nvSpPr>
          <p:spPr>
            <a:xfrm>
              <a:off x="2657464" y="2718700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434C276-EBDF-01FE-5104-6DD489357A73}"/>
                </a:ext>
              </a:extLst>
            </p:cNvPr>
            <p:cNvSpPr/>
            <p:nvPr/>
          </p:nvSpPr>
          <p:spPr>
            <a:xfrm>
              <a:off x="2699792" y="305865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B51C4D33-48F0-D929-DC62-954BF419BE64}"/>
                </a:ext>
              </a:extLst>
            </p:cNvPr>
            <p:cNvSpPr/>
            <p:nvPr/>
          </p:nvSpPr>
          <p:spPr>
            <a:xfrm>
              <a:off x="2852403" y="2959144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45D86A9-090B-5C85-DECC-BC129B704990}"/>
                </a:ext>
              </a:extLst>
            </p:cNvPr>
            <p:cNvSpPr/>
            <p:nvPr/>
          </p:nvSpPr>
          <p:spPr>
            <a:xfrm>
              <a:off x="2915827" y="3185505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F8639861-AF57-0DD4-669B-C6377B0F20F5}"/>
                </a:ext>
              </a:extLst>
            </p:cNvPr>
            <p:cNvSpPr/>
            <p:nvPr/>
          </p:nvSpPr>
          <p:spPr>
            <a:xfrm>
              <a:off x="3148162" y="318523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601BBC4E-220E-2E64-58CF-55BD1325DF92}"/>
                </a:ext>
              </a:extLst>
            </p:cNvPr>
            <p:cNvSpPr/>
            <p:nvPr/>
          </p:nvSpPr>
          <p:spPr>
            <a:xfrm>
              <a:off x="2813864" y="3395509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67FB2E0B-C868-BC8A-DDE2-CFB857CD55AE}"/>
                </a:ext>
              </a:extLst>
            </p:cNvPr>
            <p:cNvSpPr/>
            <p:nvPr/>
          </p:nvSpPr>
          <p:spPr>
            <a:xfrm>
              <a:off x="3275010" y="352235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A518CF3C-59C2-32C3-6754-1E88EE2EB546}"/>
              </a:ext>
            </a:extLst>
          </p:cNvPr>
          <p:cNvSpPr txBox="1"/>
          <p:nvPr/>
        </p:nvSpPr>
        <p:spPr>
          <a:xfrm>
            <a:off x="1803003" y="2536319"/>
            <a:ext cx="15677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2000" dirty="0">
                <a:latin typeface="+mn-lt"/>
              </a:rPr>
              <a:t>a</a:t>
            </a:r>
            <a:r>
              <a:rPr lang="en-CH" sz="2000" baseline="30000" dirty="0">
                <a:latin typeface="+mn-lt"/>
              </a:rPr>
              <a:t>*</a:t>
            </a:r>
            <a:r>
              <a:rPr lang="en-CH" sz="2000" dirty="0">
                <a:latin typeface="+mn-lt"/>
              </a:rPr>
              <a:t> = 0.5</a:t>
            </a:r>
          </a:p>
          <a:p>
            <a:pPr algn="ctr"/>
            <a:r>
              <a:rPr lang="en-CH" sz="2000" dirty="0">
                <a:latin typeface="+mn-lt"/>
              </a:rPr>
              <a:t>b</a:t>
            </a:r>
            <a:r>
              <a:rPr lang="en-CH" sz="2000" baseline="30000" dirty="0">
                <a:latin typeface="+mn-lt"/>
              </a:rPr>
              <a:t>*</a:t>
            </a:r>
            <a:r>
              <a:rPr lang="en-CH" sz="2000" dirty="0">
                <a:latin typeface="+mn-lt"/>
              </a:rPr>
              <a:t> = -1.3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BDFFAA4-4789-030F-CAAC-CAFE0BBF80D8}"/>
              </a:ext>
            </a:extLst>
          </p:cNvPr>
          <p:cNvCxnSpPr>
            <a:cxnSpLocks/>
          </p:cNvCxnSpPr>
          <p:nvPr/>
        </p:nvCxnSpPr>
        <p:spPr>
          <a:xfrm>
            <a:off x="4023777" y="2145839"/>
            <a:ext cx="1440160" cy="10415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2BAA269-7905-0BB3-B05B-60FF2285770C}"/>
              </a:ext>
            </a:extLst>
          </p:cNvPr>
          <p:cNvCxnSpPr>
            <a:cxnSpLocks/>
          </p:cNvCxnSpPr>
          <p:nvPr/>
        </p:nvCxnSpPr>
        <p:spPr>
          <a:xfrm flipV="1">
            <a:off x="1653297" y="1774720"/>
            <a:ext cx="1812240" cy="84895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DF0708B2-BBD3-0545-A773-D40EC8B79147}"/>
              </a:ext>
            </a:extLst>
          </p:cNvPr>
          <p:cNvSpPr txBox="1"/>
          <p:nvPr/>
        </p:nvSpPr>
        <p:spPr>
          <a:xfrm>
            <a:off x="3711875" y="2255383"/>
            <a:ext cx="20639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dirty="0">
                <a:latin typeface="+mn-lt"/>
              </a:rPr>
              <a:t>y = a</a:t>
            </a:r>
            <a:r>
              <a:rPr lang="en-CH" baseline="30000" dirty="0">
                <a:latin typeface="+mn-lt"/>
              </a:rPr>
              <a:t>*</a:t>
            </a:r>
            <a:r>
              <a:rPr lang="en-CH" dirty="0">
                <a:latin typeface="+mn-lt"/>
              </a:rPr>
              <a:t> x + b</a:t>
            </a:r>
            <a:r>
              <a:rPr lang="en-CH" baseline="30000" dirty="0">
                <a:latin typeface="+mn-lt"/>
              </a:rPr>
              <a:t>*</a:t>
            </a:r>
            <a:r>
              <a:rPr lang="en-CH" dirty="0">
                <a:latin typeface="+mn-lt"/>
              </a:rPr>
              <a:t> </a:t>
            </a:r>
            <a:br>
              <a:rPr lang="en-CH" dirty="0">
                <a:latin typeface="+mn-lt"/>
              </a:rPr>
            </a:br>
            <a:r>
              <a:rPr lang="en-CH" dirty="0">
                <a:latin typeface="+mn-lt"/>
              </a:rPr>
              <a:t>+ noise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E2EE816-BB3D-47F1-8FE4-2229158C073E}"/>
              </a:ext>
            </a:extLst>
          </p:cNvPr>
          <p:cNvSpPr txBox="1"/>
          <p:nvPr/>
        </p:nvSpPr>
        <p:spPr>
          <a:xfrm>
            <a:off x="3655099" y="5011733"/>
            <a:ext cx="20639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dirty="0">
                <a:latin typeface="+mn-lt"/>
              </a:rPr>
              <a:t>y = ax + b </a:t>
            </a:r>
            <a:br>
              <a:rPr lang="en-CH" dirty="0">
                <a:latin typeface="+mn-lt"/>
              </a:rPr>
            </a:br>
            <a:r>
              <a:rPr lang="en-CH" dirty="0">
                <a:latin typeface="+mn-lt"/>
              </a:rPr>
              <a:t>+ noise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E72F1565-2D3F-FB15-3D16-0B003847DF8B}"/>
              </a:ext>
            </a:extLst>
          </p:cNvPr>
          <p:cNvGrpSpPr/>
          <p:nvPr/>
        </p:nvGrpSpPr>
        <p:grpSpPr>
          <a:xfrm rot="17612957">
            <a:off x="6160939" y="4661646"/>
            <a:ext cx="1464474" cy="1255188"/>
            <a:chOff x="1937384" y="2394017"/>
            <a:chExt cx="1464474" cy="1255188"/>
          </a:xfrm>
        </p:grpSpPr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EE133939-2007-4C4C-4128-A04DDE2430D2}"/>
                </a:ext>
              </a:extLst>
            </p:cNvPr>
            <p:cNvSpPr/>
            <p:nvPr/>
          </p:nvSpPr>
          <p:spPr>
            <a:xfrm>
              <a:off x="1937384" y="2464131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A7069802-F0BB-C320-BE65-59458EE58B5D}"/>
                </a:ext>
              </a:extLst>
            </p:cNvPr>
            <p:cNvSpPr/>
            <p:nvPr/>
          </p:nvSpPr>
          <p:spPr>
            <a:xfrm>
              <a:off x="2225416" y="239401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58517E18-903D-CF07-3EC8-7813406B040E}"/>
                </a:ext>
              </a:extLst>
            </p:cNvPr>
            <p:cNvSpPr/>
            <p:nvPr/>
          </p:nvSpPr>
          <p:spPr>
            <a:xfrm>
              <a:off x="2288840" y="2599222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A14E915B-9AD4-C4C0-F561-9400D6E332E7}"/>
                </a:ext>
              </a:extLst>
            </p:cNvPr>
            <p:cNvSpPr/>
            <p:nvPr/>
          </p:nvSpPr>
          <p:spPr>
            <a:xfrm>
              <a:off x="2130957" y="2726070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E344AFD5-F025-89D4-7865-76EB3F7B597B}"/>
                </a:ext>
              </a:extLst>
            </p:cNvPr>
            <p:cNvSpPr/>
            <p:nvPr/>
          </p:nvSpPr>
          <p:spPr>
            <a:xfrm>
              <a:off x="2415688" y="2852918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8DCCABF7-6B0B-CD76-553F-31F6A32CFE5E}"/>
                </a:ext>
              </a:extLst>
            </p:cNvPr>
            <p:cNvSpPr/>
            <p:nvPr/>
          </p:nvSpPr>
          <p:spPr>
            <a:xfrm>
              <a:off x="2657464" y="2718700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5B1280D5-29A3-AFC3-8B81-904FCB7C1E1C}"/>
                </a:ext>
              </a:extLst>
            </p:cNvPr>
            <p:cNvSpPr/>
            <p:nvPr/>
          </p:nvSpPr>
          <p:spPr>
            <a:xfrm>
              <a:off x="2699792" y="305865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754D0999-B3C8-52DF-7780-73C7A3E27620}"/>
                </a:ext>
              </a:extLst>
            </p:cNvPr>
            <p:cNvSpPr/>
            <p:nvPr/>
          </p:nvSpPr>
          <p:spPr>
            <a:xfrm>
              <a:off x="2852403" y="2959144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B18B5F3B-F19C-6920-CE50-FBD7D301795F}"/>
                </a:ext>
              </a:extLst>
            </p:cNvPr>
            <p:cNvSpPr/>
            <p:nvPr/>
          </p:nvSpPr>
          <p:spPr>
            <a:xfrm>
              <a:off x="2915827" y="3185505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2B121C8A-F2A5-C495-9516-7BD9D19B76DD}"/>
                </a:ext>
              </a:extLst>
            </p:cNvPr>
            <p:cNvSpPr/>
            <p:nvPr/>
          </p:nvSpPr>
          <p:spPr>
            <a:xfrm>
              <a:off x="3148162" y="318523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112AFF96-A67E-F9DF-C6DE-7AC044C56299}"/>
                </a:ext>
              </a:extLst>
            </p:cNvPr>
            <p:cNvSpPr/>
            <p:nvPr/>
          </p:nvSpPr>
          <p:spPr>
            <a:xfrm>
              <a:off x="2813864" y="3395509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72ACEAF5-9CEB-B7FD-EFB5-4F9AEB6A850B}"/>
                </a:ext>
              </a:extLst>
            </p:cNvPr>
            <p:cNvSpPr/>
            <p:nvPr/>
          </p:nvSpPr>
          <p:spPr>
            <a:xfrm>
              <a:off x="3275010" y="352235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C806FBBF-0BBD-2288-9182-48675B44D32F}"/>
              </a:ext>
            </a:extLst>
          </p:cNvPr>
          <p:cNvCxnSpPr>
            <a:cxnSpLocks/>
          </p:cNvCxnSpPr>
          <p:nvPr/>
        </p:nvCxnSpPr>
        <p:spPr>
          <a:xfrm flipV="1">
            <a:off x="1567034" y="4947929"/>
            <a:ext cx="1812240" cy="84895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81EC0086-894A-29DE-FB65-74F4B32395F7}"/>
              </a:ext>
            </a:extLst>
          </p:cNvPr>
          <p:cNvSpPr txBox="1"/>
          <p:nvPr/>
        </p:nvSpPr>
        <p:spPr>
          <a:xfrm>
            <a:off x="1793491" y="4128693"/>
            <a:ext cx="17065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2000" dirty="0">
                <a:latin typeface="+mn-lt"/>
              </a:rPr>
              <a:t>a = 0.5098</a:t>
            </a:r>
          </a:p>
          <a:p>
            <a:pPr algn="ctr"/>
            <a:r>
              <a:rPr lang="en-CH" sz="2000" dirty="0">
                <a:latin typeface="+mn-lt"/>
              </a:rPr>
              <a:t>b = -1.287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9DFFB2D2-8858-14C4-148D-535BCB0754CB}"/>
              </a:ext>
            </a:extLst>
          </p:cNvPr>
          <p:cNvGrpSpPr/>
          <p:nvPr/>
        </p:nvGrpSpPr>
        <p:grpSpPr>
          <a:xfrm rot="17612957">
            <a:off x="6096664" y="1627788"/>
            <a:ext cx="1464474" cy="1255188"/>
            <a:chOff x="1937384" y="2394017"/>
            <a:chExt cx="1464474" cy="1255188"/>
          </a:xfrm>
        </p:grpSpPr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96C0C309-98D6-A159-5E09-3DEA2BF98B72}"/>
                </a:ext>
              </a:extLst>
            </p:cNvPr>
            <p:cNvSpPr/>
            <p:nvPr/>
          </p:nvSpPr>
          <p:spPr>
            <a:xfrm>
              <a:off x="1937384" y="2464131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F07B74AE-99A0-E4CA-8E53-90359D992AEE}"/>
                </a:ext>
              </a:extLst>
            </p:cNvPr>
            <p:cNvSpPr/>
            <p:nvPr/>
          </p:nvSpPr>
          <p:spPr>
            <a:xfrm>
              <a:off x="2225416" y="239401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B41257D4-64A6-C031-473C-D4E6FB616F31}"/>
                </a:ext>
              </a:extLst>
            </p:cNvPr>
            <p:cNvSpPr/>
            <p:nvPr/>
          </p:nvSpPr>
          <p:spPr>
            <a:xfrm>
              <a:off x="2288840" y="2599222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E4D9AA44-502C-7B98-36D9-1B28F25660A6}"/>
                </a:ext>
              </a:extLst>
            </p:cNvPr>
            <p:cNvSpPr/>
            <p:nvPr/>
          </p:nvSpPr>
          <p:spPr>
            <a:xfrm>
              <a:off x="2130957" y="2726070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7DD32D0F-412C-971D-B0A9-93B67458F306}"/>
                </a:ext>
              </a:extLst>
            </p:cNvPr>
            <p:cNvSpPr/>
            <p:nvPr/>
          </p:nvSpPr>
          <p:spPr>
            <a:xfrm>
              <a:off x="2415688" y="2852918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A167AD96-5CE8-D23C-0AF5-F5FA50358874}"/>
                </a:ext>
              </a:extLst>
            </p:cNvPr>
            <p:cNvSpPr/>
            <p:nvPr/>
          </p:nvSpPr>
          <p:spPr>
            <a:xfrm>
              <a:off x="2657464" y="2718700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E91AA890-6E0F-3B4A-1BF2-7A69D7410148}"/>
                </a:ext>
              </a:extLst>
            </p:cNvPr>
            <p:cNvSpPr/>
            <p:nvPr/>
          </p:nvSpPr>
          <p:spPr>
            <a:xfrm>
              <a:off x="2699792" y="305865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BBE6FE60-7CDA-3B36-F89F-9C346766FE1C}"/>
                </a:ext>
              </a:extLst>
            </p:cNvPr>
            <p:cNvSpPr/>
            <p:nvPr/>
          </p:nvSpPr>
          <p:spPr>
            <a:xfrm>
              <a:off x="2852403" y="2959144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E9F104C2-ADCF-F40B-E518-21220CF7E937}"/>
                </a:ext>
              </a:extLst>
            </p:cNvPr>
            <p:cNvSpPr/>
            <p:nvPr/>
          </p:nvSpPr>
          <p:spPr>
            <a:xfrm>
              <a:off x="2915827" y="3185505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E9C42B4E-C139-0275-8CAE-541906E7EF09}"/>
                </a:ext>
              </a:extLst>
            </p:cNvPr>
            <p:cNvSpPr/>
            <p:nvPr/>
          </p:nvSpPr>
          <p:spPr>
            <a:xfrm>
              <a:off x="3148162" y="318523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EA7D7E0C-A48D-42C6-334D-7181F4EAE3BE}"/>
                </a:ext>
              </a:extLst>
            </p:cNvPr>
            <p:cNvSpPr/>
            <p:nvPr/>
          </p:nvSpPr>
          <p:spPr>
            <a:xfrm>
              <a:off x="2813864" y="3395509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E68DCE73-AC60-4FB2-D6B1-2AFBD11AF206}"/>
                </a:ext>
              </a:extLst>
            </p:cNvPr>
            <p:cNvSpPr/>
            <p:nvPr/>
          </p:nvSpPr>
          <p:spPr>
            <a:xfrm>
              <a:off x="3275010" y="352235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sp>
        <p:nvSpPr>
          <p:cNvPr id="73" name="TextBox 72">
            <a:extLst>
              <a:ext uri="{FF2B5EF4-FFF2-40B4-BE49-F238E27FC236}">
                <a16:creationId xmlns:a16="http://schemas.microsoft.com/office/drawing/2014/main" id="{D7C11CCA-FA1F-C3EA-0EF6-F728DC7E899D}"/>
              </a:ext>
            </a:extLst>
          </p:cNvPr>
          <p:cNvSpPr txBox="1"/>
          <p:nvPr/>
        </p:nvSpPr>
        <p:spPr>
          <a:xfrm>
            <a:off x="358964" y="1229096"/>
            <a:ext cx="27566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000" dirty="0">
                <a:latin typeface="+mn-lt"/>
              </a:rPr>
              <a:t>1) Fix initial parameters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7065E435-0B86-154F-36EA-B59A33502558}"/>
              </a:ext>
            </a:extLst>
          </p:cNvPr>
          <p:cNvSpPr txBox="1"/>
          <p:nvPr/>
        </p:nvSpPr>
        <p:spPr>
          <a:xfrm>
            <a:off x="5455795" y="1222203"/>
            <a:ext cx="31486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000" dirty="0">
                <a:latin typeface="+mn-lt"/>
              </a:rPr>
              <a:t>2) Generate synthetic data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177AD8E0-8DE0-2117-14F8-E10C6416B673}"/>
              </a:ext>
            </a:extLst>
          </p:cNvPr>
          <p:cNvSpPr txBox="1"/>
          <p:nvPr/>
        </p:nvSpPr>
        <p:spPr>
          <a:xfrm>
            <a:off x="5455795" y="3981465"/>
            <a:ext cx="24601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000" dirty="0">
                <a:latin typeface="+mn-lt"/>
              </a:rPr>
              <a:t>3) Run the algorithm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6F46D05D-562A-7E75-D0A1-A3466CA1EE6D}"/>
              </a:ext>
            </a:extLst>
          </p:cNvPr>
          <p:cNvSpPr txBox="1"/>
          <p:nvPr/>
        </p:nvSpPr>
        <p:spPr>
          <a:xfrm>
            <a:off x="358964" y="3753408"/>
            <a:ext cx="16570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000" dirty="0">
                <a:latin typeface="+mn-lt"/>
              </a:rPr>
              <a:t>4) Compare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052A0F3-0097-B894-DBED-5896DC3FE7BD}"/>
              </a:ext>
            </a:extLst>
          </p:cNvPr>
          <p:cNvCxnSpPr>
            <a:cxnSpLocks/>
          </p:cNvCxnSpPr>
          <p:nvPr/>
        </p:nvCxnSpPr>
        <p:spPr>
          <a:xfrm>
            <a:off x="4011125" y="4981001"/>
            <a:ext cx="1440160" cy="10415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Up-Down Arrow 21">
            <a:extLst>
              <a:ext uri="{FF2B5EF4-FFF2-40B4-BE49-F238E27FC236}">
                <a16:creationId xmlns:a16="http://schemas.microsoft.com/office/drawing/2014/main" id="{B6A1A4E1-07D7-4D75-FB9E-BA9D50033375}"/>
              </a:ext>
            </a:extLst>
          </p:cNvPr>
          <p:cNvSpPr/>
          <p:nvPr/>
        </p:nvSpPr>
        <p:spPr>
          <a:xfrm>
            <a:off x="2403655" y="3329840"/>
            <a:ext cx="354374" cy="713217"/>
          </a:xfrm>
          <a:prstGeom prst="up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6571131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common cases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457200" y="1219200"/>
            <a:ext cx="8229600" cy="4937125"/>
          </a:xfrm>
        </p:spPr>
        <p:txBody>
          <a:bodyPr/>
          <a:lstStyle/>
          <a:p>
            <a:r>
              <a:rPr lang="en-US" dirty="0"/>
              <a:t>Test general routines with specific ones</a:t>
            </a:r>
          </a:p>
          <a:p>
            <a:pPr lvl="1"/>
            <a:r>
              <a:rPr lang="en-US" dirty="0"/>
              <a:t>Example: test 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polynomial_expansion(data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, degree)</a:t>
            </a:r>
            <a:br>
              <a:rPr lang="en-US" sz="2000" dirty="0">
                <a:latin typeface="Courier New" pitchFamily="49" charset="0"/>
                <a:cs typeface="Courier New" pitchFamily="49" charset="0"/>
              </a:rPr>
            </a:br>
            <a:r>
              <a:rPr lang="en-US" dirty="0"/>
              <a:t>with 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quadratic_expansion(data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lvl="1"/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cs typeface="Courier New" pitchFamily="49" charset="0"/>
              </a:rPr>
              <a:t>Test optimized routines with brute-force approaches</a:t>
            </a:r>
          </a:p>
          <a:p>
            <a:pPr lvl="1"/>
            <a:r>
              <a:rPr lang="en-US" dirty="0">
                <a:cs typeface="Courier New" pitchFamily="49" charset="0"/>
              </a:rPr>
              <a:t>Example: test function computing analytical derivative with numerical derivative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June 2023, CC BY-SA 4.0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v15.0</a:t>
            </a:r>
          </a:p>
        </p:txBody>
      </p:sp>
    </p:spTree>
    <p:extLst>
      <p:ext uri="{BB962C8B-B14F-4D97-AF65-F5344CB8AC3E}">
        <p14:creationId xmlns:p14="http://schemas.microsoft.com/office/powerpoint/2010/main" val="3448329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98DF7-5638-9045-BD48-E426C9388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Randomness in 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8E4B5F-912F-5243-875B-22AD058AD69D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GB" dirty="0"/>
              <a:t>U</a:t>
            </a:r>
            <a:r>
              <a:rPr lang="en-DE" dirty="0"/>
              <a:t>sing randomness in testing can be useful</a:t>
            </a:r>
          </a:p>
          <a:p>
            <a:pPr lvl="1"/>
            <a:r>
              <a:rPr lang="en-GB" dirty="0"/>
              <a:t>F</a:t>
            </a:r>
            <a:r>
              <a:rPr lang="en-DE" dirty="0"/>
              <a:t>or confirming generalizability and stability</a:t>
            </a:r>
          </a:p>
          <a:p>
            <a:pPr lvl="1"/>
            <a:r>
              <a:rPr lang="en-GB" dirty="0"/>
              <a:t>F</a:t>
            </a:r>
            <a:r>
              <a:rPr lang="en-DE" dirty="0"/>
              <a:t>or finding corner cases or numerical problems</a:t>
            </a:r>
          </a:p>
          <a:p>
            <a:pPr lvl="1"/>
            <a:r>
              <a:rPr lang="en-GB" dirty="0"/>
              <a:t>U</a:t>
            </a:r>
            <a:r>
              <a:rPr lang="en-DE" dirty="0"/>
              <a:t>sing Random/Sampled input data to test whether the result is as expected</a:t>
            </a:r>
          </a:p>
          <a:p>
            <a:pPr lvl="1"/>
            <a:endParaRPr lang="en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BFEB4-E600-9048-875D-D20F2AC618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/>
              <a:t>June 2023,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EDE482-0C99-974F-9192-67416059F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v15.0</a:t>
            </a:r>
            <a:endParaRPr lang="en-US" dirty="0"/>
          </a:p>
        </p:txBody>
      </p:sp>
      <p:pic>
        <p:nvPicPr>
          <p:cNvPr id="9" name="Picture 8" descr="A picture containing text&#10;&#10;Description automatically generated">
            <a:extLst>
              <a:ext uri="{FF2B5EF4-FFF2-40B4-BE49-F238E27FC236}">
                <a16:creationId xmlns:a16="http://schemas.microsoft.com/office/drawing/2014/main" id="{3C29BDAC-7B06-A38C-7914-53A8ECBD6A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2404" y="3292308"/>
            <a:ext cx="2625840" cy="262584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152E276-53DE-3B3E-0898-854AFA4E9F25}"/>
              </a:ext>
            </a:extLst>
          </p:cNvPr>
          <p:cNvSpPr txBox="1"/>
          <p:nvPr/>
        </p:nvSpPr>
        <p:spPr>
          <a:xfrm>
            <a:off x="457200" y="4005064"/>
            <a:ext cx="5266928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b="1" dirty="0">
                <a:solidFill>
                  <a:srgbClr val="0088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2000" b="1" dirty="0" err="1">
                <a:solidFill>
                  <a:srgbClr val="0066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test_something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():</a:t>
            </a:r>
          </a:p>
          <a:p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sz="2000" b="1" dirty="0">
                <a:solidFill>
                  <a:srgbClr val="8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_ </a:t>
            </a:r>
            <a:r>
              <a:rPr lang="en-GB" sz="2000" b="1" dirty="0">
                <a:solidFill>
                  <a:srgbClr val="8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2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range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(10):</a:t>
            </a:r>
            <a:b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r = </a:t>
            </a:r>
            <a:r>
              <a:rPr lang="en-GB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np.random.rand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GB" sz="2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assert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my_random_function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(r)</a:t>
            </a:r>
          </a:p>
        </p:txBody>
      </p:sp>
    </p:spTree>
    <p:extLst>
      <p:ext uri="{BB962C8B-B14F-4D97-AF65-F5344CB8AC3E}">
        <p14:creationId xmlns:p14="http://schemas.microsoft.com/office/powerpoint/2010/main" val="10692937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98DF7-5638-9045-BD48-E426C9388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Random Seeds and Reproducibility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8E4B5F-912F-5243-875B-22AD058AD69D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DE" dirty="0"/>
              <a:t>When running tests that involve radomness and some test doesn’t pass it is vital to be able to reproduce that test exactly!</a:t>
            </a:r>
          </a:p>
          <a:p>
            <a:r>
              <a:rPr lang="en-DE" dirty="0"/>
              <a:t>Computers produce pseudo-random numbers: setting a seed resets the basis for the random number generator</a:t>
            </a:r>
          </a:p>
          <a:p>
            <a:r>
              <a:rPr lang="en-DE" dirty="0"/>
              <a:t>This is essential for reproducibility</a:t>
            </a:r>
          </a:p>
          <a:p>
            <a:r>
              <a:rPr lang="en-GB" dirty="0"/>
              <a:t>A</a:t>
            </a:r>
            <a:r>
              <a:rPr lang="en-DE" dirty="0"/>
              <a:t>t a minimum, you should manually set the seed for your random test</a:t>
            </a:r>
          </a:p>
          <a:p>
            <a:endParaRPr lang="en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BFEB4-E600-9048-875D-D20F2AC618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/>
              <a:t>June 2023,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EDE482-0C99-974F-9192-67416059F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v15.0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3E255F-F5D9-744B-9D99-5CA2F4AA59DD}"/>
              </a:ext>
            </a:extLst>
          </p:cNvPr>
          <p:cNvSpPr txBox="1"/>
          <p:nvPr/>
        </p:nvSpPr>
        <p:spPr>
          <a:xfrm>
            <a:off x="759630" y="4748951"/>
            <a:ext cx="792717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SEED </a:t>
            </a:r>
            <a:r>
              <a:rPr lang="en-GB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dirty="0">
                <a:solidFill>
                  <a:srgbClr val="0000D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42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CH" dirty="0">
                <a:latin typeface="Courier New" panose="02070309020205020404" pitchFamily="49" charset="0"/>
                <a:cs typeface="Courier New" panose="02070309020205020404" pitchFamily="49" charset="0"/>
              </a:rPr>
              <a:t>random_state = np.random.RandomState(SEED)</a:t>
            </a:r>
          </a:p>
          <a:p>
            <a:r>
              <a:rPr lang="en-CH" dirty="0">
                <a:latin typeface="Courier New" panose="02070309020205020404" pitchFamily="49" charset="0"/>
                <a:cs typeface="Courier New" panose="02070309020205020404" pitchFamily="49" charset="0"/>
              </a:rPr>
              <a:t>random_state.rand()</a:t>
            </a:r>
          </a:p>
        </p:txBody>
      </p:sp>
    </p:spTree>
    <p:extLst>
      <p:ext uri="{BB962C8B-B14F-4D97-AF65-F5344CB8AC3E}">
        <p14:creationId xmlns:p14="http://schemas.microsoft.com/office/powerpoint/2010/main" val="12876867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5DAB49-561F-024B-AF4C-BA8A10C46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Hands On!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4DEA4B-4889-794D-92F4-077D71E7009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274320" lvl="1" indent="0">
              <a:buNone/>
            </a:pPr>
            <a:r>
              <a:rPr lang="en-GB" dirty="0">
                <a:highlight>
                  <a:srgbClr val="00FF00"/>
                </a:highlight>
              </a:rPr>
              <a:t>READ THE INSTRUCTIONS IN THE </a:t>
            </a:r>
            <a:r>
              <a:rPr lang="en-GB" dirty="0" err="1">
                <a:highlight>
                  <a:srgbClr val="00FF00"/>
                </a:highlight>
              </a:rPr>
              <a:t>README.md</a:t>
            </a:r>
            <a:r>
              <a:rPr lang="en-GB" dirty="0">
                <a:highlight>
                  <a:srgbClr val="00FF00"/>
                </a:highlight>
              </a:rPr>
              <a:t>!</a:t>
            </a:r>
            <a:r>
              <a:rPr lang="en-GB" dirty="0"/>
              <a:t> </a:t>
            </a:r>
          </a:p>
          <a:p>
            <a:pPr marL="274320" lvl="1" indent="0">
              <a:buNone/>
            </a:pPr>
            <a:endParaRPr lang="en-GB" dirty="0"/>
          </a:p>
          <a:p>
            <a:pPr marL="274320" lvl="1" indent="0">
              <a:buNone/>
            </a:pPr>
            <a:r>
              <a:rPr lang="en-GB" dirty="0"/>
              <a:t>a) Write a randomized test that checks that, for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r=1.5</a:t>
            </a:r>
            <a:r>
              <a:rPr lang="en-GB" dirty="0"/>
              <a:t>, any random starting points converge to the attractor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f(x, r) = 1/3</a:t>
            </a:r>
            <a:r>
              <a:rPr lang="en-GB" dirty="0"/>
              <a:t>.</a:t>
            </a:r>
            <a:endParaRPr lang="en-DE" dirty="0"/>
          </a:p>
          <a:p>
            <a:endParaRPr lang="en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B552E7-3766-9546-8268-91FA684991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/>
              <a:t>June 2023,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E7166C-2C8A-1048-8FB2-2D9870472E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v15.0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D6A44A9-3CE8-3642-8635-D941699C48FF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  <a:ln w="165100">
            <a:solidFill>
              <a:srgbClr val="00B05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337609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EF265-BE39-9143-ACA3-F64DC2A5DE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 </a:t>
            </a:r>
            <a:r>
              <a:rPr lang="en-DE"/>
              <a:t>Pytest Solution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26FFFB-9D64-EE4D-A985-F51537481E3C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DE" dirty="0"/>
              <a:t>This is not so prominent in the docs, because non-scientific coding uses random testing more rarely</a:t>
            </a:r>
          </a:p>
          <a:p>
            <a:r>
              <a:rPr lang="en-DE" dirty="0"/>
              <a:t>In scientific coding, when you deal with randomness it is very relevant</a:t>
            </a:r>
          </a:p>
          <a:p>
            <a:r>
              <a:rPr lang="en-DE" dirty="0"/>
              <a:t>What do we want?</a:t>
            </a:r>
          </a:p>
          <a:p>
            <a:pPr lvl="1"/>
            <a:r>
              <a:rPr lang="en-DE" dirty="0"/>
              <a:t>For each (random) test there should be a seed</a:t>
            </a:r>
          </a:p>
          <a:p>
            <a:pPr lvl="1"/>
            <a:r>
              <a:rPr lang="en-DE" dirty="0"/>
              <a:t>For each run of the test, the seed should be different</a:t>
            </a:r>
          </a:p>
          <a:p>
            <a:pPr lvl="1"/>
            <a:r>
              <a:rPr lang="en-GB" dirty="0"/>
              <a:t>T</a:t>
            </a:r>
            <a:r>
              <a:rPr lang="en-DE" dirty="0"/>
              <a:t>hat seed should be printed with the test result</a:t>
            </a:r>
          </a:p>
          <a:p>
            <a:pPr lvl="1"/>
            <a:r>
              <a:rPr lang="en-GB" dirty="0"/>
              <a:t>I</a:t>
            </a:r>
            <a:r>
              <a:rPr lang="en-DE" dirty="0"/>
              <a:t>t needs to be possible to explicitely run the test again with that seed!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EA0052-A922-3C42-A831-D015ED172E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/>
              <a:t>June 2023,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2DA3B7-CEDF-984B-A832-8462FC4C75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v15.0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93867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A2DE47-1C1F-A04E-97D5-37CEEC485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Pytest</a:t>
            </a:r>
            <a:endParaRPr lang="en-DE" dirty="0"/>
          </a:p>
        </p:txBody>
      </p:sp>
      <p:pic>
        <p:nvPicPr>
          <p:cNvPr id="7" name="Content Placeholder 6" descr="Diagram&#10;&#10;Description automatically generated">
            <a:extLst>
              <a:ext uri="{FF2B5EF4-FFF2-40B4-BE49-F238E27FC236}">
                <a16:creationId xmlns:a16="http://schemas.microsoft.com/office/drawing/2014/main" id="{F4D4503A-473B-6745-8A43-903382FAA9A8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772816"/>
            <a:ext cx="9037873" cy="324036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438E85-9FAB-4049-8FF4-09F6264FBD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/>
              <a:t>June 2023,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F39C76-5345-E04A-A993-6C001FDB8A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v15.0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01727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 good test looks like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does a good test look like? What should I test?</a:t>
            </a:r>
          </a:p>
          <a:p>
            <a:r>
              <a:rPr lang="en-US" dirty="0"/>
              <a:t>Good:</a:t>
            </a:r>
          </a:p>
          <a:p>
            <a:pPr lvl="1"/>
            <a:r>
              <a:rPr lang="en-US" dirty="0"/>
              <a:t>Short and quick to execute</a:t>
            </a:r>
          </a:p>
          <a:p>
            <a:pPr lvl="1"/>
            <a:r>
              <a:rPr lang="en-US" dirty="0"/>
              <a:t>Easy to read</a:t>
            </a:r>
          </a:p>
          <a:p>
            <a:pPr lvl="1"/>
            <a:r>
              <a:rPr lang="en-US" dirty="0"/>
              <a:t>Exercise </a:t>
            </a:r>
            <a:r>
              <a:rPr lang="en-US" i="1" dirty="0"/>
              <a:t>one</a:t>
            </a:r>
            <a:r>
              <a:rPr lang="en-US" dirty="0"/>
              <a:t> thing</a:t>
            </a:r>
          </a:p>
          <a:p>
            <a:r>
              <a:rPr lang="en-US" dirty="0"/>
              <a:t>Bad:</a:t>
            </a:r>
          </a:p>
          <a:p>
            <a:pPr lvl="1"/>
            <a:r>
              <a:rPr lang="en-US" dirty="0"/>
              <a:t>Relies on data files</a:t>
            </a:r>
          </a:p>
          <a:p>
            <a:pPr lvl="1"/>
            <a:r>
              <a:rPr lang="en-US" dirty="0"/>
              <a:t>Messes with “real-life” files, servers, databases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June 2023, CC BY-SA 4.0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v15.0</a:t>
            </a:r>
          </a:p>
        </p:txBody>
      </p:sp>
    </p:spTree>
    <p:extLst>
      <p:ext uri="{BB962C8B-B14F-4D97-AF65-F5344CB8AC3E}">
        <p14:creationId xmlns:p14="http://schemas.microsoft.com/office/powerpoint/2010/main" val="2882185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98DF7-5638-9045-BD48-E426C9388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Fixtures (minimal solution)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8E4B5F-912F-5243-875B-22AD058AD69D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2209800"/>
          </a:xfrm>
        </p:spPr>
        <p:txBody>
          <a:bodyPr>
            <a:normAutofit/>
          </a:bodyPr>
          <a:lstStyle/>
          <a:p>
            <a:r>
              <a:rPr lang="en-DE" dirty="0"/>
              <a:t>Fixtures are functions that are run before the tests are executed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BFEB4-E600-9048-875D-D20F2AC618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/>
              <a:t>June 2023,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EDE482-0C99-974F-9192-67416059F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v15.0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1C5DE2-1B21-D540-9A4E-7F245A136CC9}"/>
              </a:ext>
            </a:extLst>
          </p:cNvPr>
          <p:cNvSpPr txBox="1"/>
          <p:nvPr/>
        </p:nvSpPr>
        <p:spPr>
          <a:xfrm>
            <a:off x="1043608" y="2324100"/>
            <a:ext cx="727280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b="1" dirty="0">
                <a:solidFill>
                  <a:srgbClr val="0088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800" b="1" dirty="0" err="1">
                <a:solidFill>
                  <a:srgbClr val="0E84B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800" b="1" dirty="0">
                <a:solidFill>
                  <a:srgbClr val="0088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800" b="1" dirty="0">
                <a:solidFill>
                  <a:srgbClr val="0E84B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np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GB" sz="1800" b="1" dirty="0">
                <a:solidFill>
                  <a:srgbClr val="0088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800" b="1" dirty="0" err="1">
                <a:solidFill>
                  <a:srgbClr val="0E84B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pytest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endParaRPr lang="en-GB" sz="1800" dirty="0">
              <a:solidFill>
                <a:srgbClr val="888888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800" dirty="0">
                <a:solidFill>
                  <a:srgbClr val="88888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set the random seed for once here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SEED </a:t>
            </a:r>
            <a:r>
              <a:rPr lang="en-GB" sz="18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</a:t>
            </a:r>
            <a:r>
              <a:rPr lang="en-GB" sz="1800" dirty="0" err="1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GB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random</a:t>
            </a:r>
            <a:r>
              <a:rPr lang="en-GB" sz="1800" dirty="0" err="1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GB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randint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800" b="1" dirty="0">
                <a:solidFill>
                  <a:srgbClr val="0000D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800" b="1" dirty="0">
                <a:solidFill>
                  <a:srgbClr val="0000D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GB" sz="18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**</a:t>
            </a:r>
            <a:r>
              <a:rPr lang="en-GB" sz="1800" b="1" dirty="0">
                <a:solidFill>
                  <a:srgbClr val="0000D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31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GB" sz="1800" b="1" dirty="0">
              <a:solidFill>
                <a:srgbClr val="555555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800" b="1" dirty="0">
                <a:solidFill>
                  <a:srgbClr val="5555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GB" sz="1800" b="1" dirty="0" err="1">
                <a:solidFill>
                  <a:srgbClr val="5555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pytest.fixture</a:t>
            </a:r>
            <a:endParaRPr lang="en-GB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800" b="1" dirty="0">
                <a:solidFill>
                  <a:srgbClr val="0088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800" b="1" dirty="0" err="1">
                <a:solidFill>
                  <a:srgbClr val="0066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random_state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(): </a:t>
            </a:r>
          </a:p>
          <a:p>
            <a:r>
              <a:rPr lang="en-GB" sz="1800" b="1" dirty="0">
                <a:solidFill>
                  <a:srgbClr val="0088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print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f'Using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seed {SEED}')</a:t>
            </a:r>
          </a:p>
          <a:p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random_state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GB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np.random.RandomState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(SEED)</a:t>
            </a:r>
          </a:p>
          <a:p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return </a:t>
            </a:r>
            <a:r>
              <a:rPr lang="en-GB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random_state</a:t>
            </a:r>
            <a:endParaRPr lang="en-GB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GB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800" b="1" dirty="0">
                <a:solidFill>
                  <a:srgbClr val="0088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800" b="1" dirty="0" err="1">
                <a:solidFill>
                  <a:srgbClr val="0066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test_something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random_state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  <a:b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random_state.rand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0237687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5DAB49-561F-024B-AF4C-BA8A10C46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Hands On!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4DEA4B-4889-794D-92F4-077D71E7009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274320" lvl="1" indent="0">
              <a:buNone/>
            </a:pPr>
            <a:r>
              <a:rPr lang="en-GB" dirty="0">
                <a:highlight>
                  <a:srgbClr val="00FF00"/>
                </a:highlight>
              </a:rPr>
              <a:t>READ THE INSTRUCTIONS IN THE </a:t>
            </a:r>
            <a:r>
              <a:rPr lang="en-GB" dirty="0" err="1">
                <a:highlight>
                  <a:srgbClr val="00FF00"/>
                </a:highlight>
              </a:rPr>
              <a:t>README.md</a:t>
            </a:r>
            <a:r>
              <a:rPr lang="en-GB" dirty="0">
                <a:highlight>
                  <a:srgbClr val="00FF00"/>
                </a:highlight>
              </a:rPr>
              <a:t>!</a:t>
            </a:r>
            <a:r>
              <a:rPr lang="en-GB" dirty="0"/>
              <a:t> </a:t>
            </a:r>
          </a:p>
          <a:p>
            <a:pPr marL="274320" lvl="1" indent="0">
              <a:buNone/>
            </a:pPr>
            <a:endParaRPr lang="en-GB" dirty="0"/>
          </a:p>
          <a:p>
            <a:pPr marL="274320" lvl="1" indent="0">
              <a:buNone/>
            </a:pPr>
            <a:r>
              <a:rPr lang="en-GB" dirty="0">
                <a:solidFill>
                  <a:schemeClr val="bg1">
                    <a:lumMod val="75000"/>
                  </a:schemeClr>
                </a:solidFill>
              </a:rPr>
              <a:t>a) Write a randomized test that checks that, for 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r=1.5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</a:rPr>
              <a:t>, any random starting points converge to the attractor 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f(x, r) = 1/3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</a:rPr>
              <a:t>.</a:t>
            </a:r>
            <a:endParaRPr lang="en-DE" dirty="0">
              <a:solidFill>
                <a:schemeClr val="bg1">
                  <a:lumMod val="75000"/>
                </a:schemeClr>
              </a:solidFill>
            </a:endParaRPr>
          </a:p>
          <a:p>
            <a:pPr marL="274320" lvl="1" indent="0">
              <a:buNone/>
            </a:pPr>
            <a:endParaRPr lang="en-DE" dirty="0">
              <a:solidFill>
                <a:schemeClr val="bg1">
                  <a:lumMod val="75000"/>
                </a:schemeClr>
              </a:solidFill>
            </a:endParaRPr>
          </a:p>
          <a:p>
            <a:pPr marL="274320" lvl="1" indent="0">
              <a:buNone/>
            </a:pPr>
            <a:r>
              <a:rPr lang="en-DE" dirty="0"/>
              <a:t>b) </a:t>
            </a:r>
            <a:r>
              <a:rPr lang="en-GB" dirty="0"/>
              <a:t>A</a:t>
            </a:r>
            <a:r>
              <a:rPr lang="en-DE" dirty="0"/>
              <a:t>dd a fixture at the top of your test file, that lets you print the seed to the console.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B552E7-3766-9546-8268-91FA684991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/>
              <a:t>June 2023,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E7166C-2C8A-1048-8FB2-2D9870472E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v15.0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D6A44A9-3CE8-3642-8635-D941699C48FF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  <a:ln w="165100">
            <a:solidFill>
              <a:srgbClr val="00B05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975D263-7566-784F-96BF-BF732437D7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776" y="5229200"/>
            <a:ext cx="8604448" cy="82395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A7EB49F-093E-6249-81F1-35AF341FFFC8}"/>
              </a:ext>
            </a:extLst>
          </p:cNvPr>
          <p:cNvSpPr/>
          <p:nvPr/>
        </p:nvSpPr>
        <p:spPr>
          <a:xfrm>
            <a:off x="323528" y="5843789"/>
            <a:ext cx="2448272" cy="261389"/>
          </a:xfrm>
          <a:prstGeom prst="rect">
            <a:avLst/>
          </a:prstGeom>
          <a:noFill/>
          <a:ln w="444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176211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98DF7-5638-9045-BD48-E426C9388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Fixtures (real solution)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8E4B5F-912F-5243-875B-22AD058AD69D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302840" y="1219200"/>
            <a:ext cx="8229600" cy="4937760"/>
          </a:xfrm>
        </p:spPr>
        <p:txBody>
          <a:bodyPr/>
          <a:lstStyle/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DE" dirty="0">
                <a:latin typeface="Courier New" panose="02070309020205020404" pitchFamily="49" charset="0"/>
                <a:cs typeface="Courier New" panose="02070309020205020404" pitchFamily="49" charset="0"/>
              </a:rPr>
              <a:t>onftest.py </a:t>
            </a:r>
            <a:r>
              <a:rPr lang="en-DE" dirty="0"/>
              <a:t>is a magical file! (don’t import it!)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DE" dirty="0">
                <a:latin typeface="Courier New" panose="02070309020205020404" pitchFamily="49" charset="0"/>
                <a:cs typeface="Courier New" panose="02070309020205020404" pitchFamily="49" charset="0"/>
              </a:rPr>
              <a:t>onftest.py</a:t>
            </a:r>
            <a:r>
              <a:rPr lang="en-DE" dirty="0"/>
              <a:t> can be used to define custom behavior or plugins. Fixtures can also be defined here, so that they can be used by all tests.</a:t>
            </a:r>
          </a:p>
          <a:p>
            <a:pPr marL="0" indent="0">
              <a:buNone/>
            </a:pPr>
            <a:endParaRPr lang="en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BFEB4-E600-9048-875D-D20F2AC618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/>
              <a:t>June 2023,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EDE482-0C99-974F-9192-67416059F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v15.0</a:t>
            </a:r>
            <a:endParaRPr lang="en-US" dirty="0"/>
          </a:p>
        </p:txBody>
      </p:sp>
      <p:pic>
        <p:nvPicPr>
          <p:cNvPr id="7" name="Picture 6" descr="A cartoon of a person in a white coat&#10;&#10;Description automatically generated with low confidence">
            <a:extLst>
              <a:ext uri="{FF2B5EF4-FFF2-40B4-BE49-F238E27FC236}">
                <a16:creationId xmlns:a16="http://schemas.microsoft.com/office/drawing/2014/main" id="{A0E82E67-D74C-4AF1-D76B-AACDDA12C0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581" y="2780928"/>
            <a:ext cx="3236867" cy="3236867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88D42FB-2B16-B04E-14E3-0648E3AAAF06}"/>
              </a:ext>
            </a:extLst>
          </p:cNvPr>
          <p:cNvSpPr txBox="1">
            <a:spLocks/>
          </p:cNvSpPr>
          <p:nvPr/>
        </p:nvSpPr>
        <p:spPr>
          <a:xfrm>
            <a:off x="299792" y="2492896"/>
            <a:ext cx="5486000" cy="4263493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None/>
            </a:pPr>
            <a:endParaRPr lang="en-DE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fontAlgn="auto">
              <a:spcAft>
                <a:spcPts val="0"/>
              </a:spcAft>
            </a:pPr>
            <a:r>
              <a:rPr lang="en-DE" dirty="0">
                <a:latin typeface="Gill Sans MT" panose="020B0502020104020203" pitchFamily="34" charset="77"/>
                <a:cs typeface="Courier New" panose="02070309020205020404" pitchFamily="49" charset="0"/>
              </a:rPr>
              <a:t>See the file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DE" dirty="0">
                <a:latin typeface="Courier New" panose="02070309020205020404" pitchFamily="49" charset="0"/>
                <a:cs typeface="Courier New" panose="02070309020205020404" pitchFamily="49" charset="0"/>
              </a:rPr>
              <a:t>onftest_example.py</a:t>
            </a:r>
            <a:r>
              <a:rPr lang="en-DE" dirty="0">
                <a:latin typeface="Gill Sans MT" panose="020B0502020104020203" pitchFamily="34" charset="77"/>
                <a:cs typeface="Courier New" panose="02070309020205020404" pitchFamily="49" charset="0"/>
              </a:rPr>
              <a:t> in the repo you forked.  If you rename it the functions defined there select a seed for each test and allow you to pass a seed on the commandline using           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--</a:t>
            </a:r>
            <a:r>
              <a:rPr lang="en-DE" dirty="0">
                <a:latin typeface="Courier New" panose="02070309020205020404" pitchFamily="49" charset="0"/>
                <a:cs typeface="Courier New" panose="02070309020205020404" pitchFamily="49" charset="0"/>
              </a:rPr>
              <a:t>seed 123</a:t>
            </a:r>
          </a:p>
        </p:txBody>
      </p:sp>
    </p:spTree>
    <p:extLst>
      <p:ext uri="{BB962C8B-B14F-4D97-AF65-F5344CB8AC3E}">
        <p14:creationId xmlns:p14="http://schemas.microsoft.com/office/powerpoint/2010/main" val="11276078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5DAB49-561F-024B-AF4C-BA8A10C46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Hands On!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4DEA4B-4889-794D-92F4-077D71E7009B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010000"/>
          </a:xfrm>
        </p:spPr>
        <p:txBody>
          <a:bodyPr>
            <a:normAutofit fontScale="92500" lnSpcReduction="10000"/>
          </a:bodyPr>
          <a:lstStyle/>
          <a:p>
            <a:pPr marL="274320" lvl="1" indent="0">
              <a:buNone/>
            </a:pPr>
            <a:r>
              <a:rPr lang="en-GB" dirty="0">
                <a:highlight>
                  <a:srgbClr val="00FF00"/>
                </a:highlight>
              </a:rPr>
              <a:t>READ THE INSTRUCTIONS IN THE </a:t>
            </a:r>
            <a:r>
              <a:rPr lang="en-GB" dirty="0" err="1">
                <a:highlight>
                  <a:srgbClr val="00FF00"/>
                </a:highlight>
              </a:rPr>
              <a:t>README.md</a:t>
            </a:r>
            <a:r>
              <a:rPr lang="en-GB" dirty="0">
                <a:highlight>
                  <a:srgbClr val="00FF00"/>
                </a:highlight>
              </a:rPr>
              <a:t>!</a:t>
            </a:r>
            <a:r>
              <a:rPr lang="en-GB" dirty="0"/>
              <a:t> </a:t>
            </a:r>
          </a:p>
          <a:p>
            <a:pPr marL="274320" lvl="1" indent="0">
              <a:buNone/>
            </a:pPr>
            <a:endParaRPr lang="en-GB" dirty="0"/>
          </a:p>
          <a:p>
            <a:pPr marL="274320" lvl="1" indent="0">
              <a:buNone/>
            </a:pPr>
            <a:r>
              <a:rPr lang="en-GB" dirty="0">
                <a:solidFill>
                  <a:schemeClr val="bg1">
                    <a:lumMod val="75000"/>
                  </a:schemeClr>
                </a:solidFill>
              </a:rPr>
              <a:t>a) Write a randomized test that checks that, for 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r=1.5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</a:rPr>
              <a:t>, any random starting points converge to the attractor 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f(x, r) = 1/3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</a:rPr>
              <a:t>.</a:t>
            </a:r>
            <a:endParaRPr lang="en-DE" dirty="0">
              <a:solidFill>
                <a:schemeClr val="bg1">
                  <a:lumMod val="75000"/>
                </a:schemeClr>
              </a:solidFill>
            </a:endParaRPr>
          </a:p>
          <a:p>
            <a:pPr marL="274320" lvl="1" indent="0">
              <a:buNone/>
            </a:pPr>
            <a:endParaRPr lang="en-DE" dirty="0">
              <a:solidFill>
                <a:schemeClr val="bg1">
                  <a:lumMod val="75000"/>
                </a:schemeClr>
              </a:solidFill>
            </a:endParaRPr>
          </a:p>
          <a:p>
            <a:pPr marL="274320" lvl="1" indent="0">
              <a:buNone/>
            </a:pPr>
            <a:r>
              <a:rPr lang="en-DE" dirty="0">
                <a:solidFill>
                  <a:schemeClr val="bg1">
                    <a:lumMod val="75000"/>
                  </a:schemeClr>
                </a:solidFill>
              </a:rPr>
              <a:t>b) 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</a:rPr>
              <a:t>A</a:t>
            </a:r>
            <a:r>
              <a:rPr lang="en-DE" dirty="0">
                <a:solidFill>
                  <a:schemeClr val="bg1">
                    <a:lumMod val="75000"/>
                  </a:schemeClr>
                </a:solidFill>
              </a:rPr>
              <a:t>dd a fixture at the top of your test file, that lets you print the seed to the console.</a:t>
            </a:r>
          </a:p>
          <a:p>
            <a:pPr marL="274320" lvl="1" indent="0">
              <a:buNone/>
            </a:pPr>
            <a:endParaRPr lang="en-DE" dirty="0"/>
          </a:p>
          <a:p>
            <a:pPr marL="274320" lvl="1" indent="0">
              <a:buNone/>
            </a:pPr>
            <a:r>
              <a:rPr lang="en-DE" dirty="0"/>
              <a:t>c)  Add a conftest.py file to set a random seed before each run and make possible failures reproducible</a:t>
            </a:r>
          </a:p>
          <a:p>
            <a:pPr marL="274320" lvl="1" indent="0">
              <a:buNone/>
            </a:pPr>
            <a:endParaRPr lang="en-DE" dirty="0"/>
          </a:p>
          <a:p>
            <a:pPr marL="274320" lvl="1" indent="0">
              <a:buNone/>
            </a:pPr>
            <a:r>
              <a:rPr lang="en-GB" dirty="0"/>
              <a:t>d) C</a:t>
            </a:r>
            <a:r>
              <a:rPr lang="en-DE" dirty="0"/>
              <a:t>heck that the console output of pytest now includes the seed!</a:t>
            </a:r>
          </a:p>
          <a:p>
            <a:endParaRPr lang="en-DE" dirty="0"/>
          </a:p>
          <a:p>
            <a:pPr marL="274320" lvl="1" indent="0">
              <a:buNone/>
            </a:pPr>
            <a:endParaRPr lang="en-DE" dirty="0"/>
          </a:p>
          <a:p>
            <a:endParaRPr lang="en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B552E7-3766-9546-8268-91FA684991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/>
              <a:t>June 2023,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E7166C-2C8A-1048-8FB2-2D9870472E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v15.0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D6A44A9-3CE8-3642-8635-D941699C48FF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  <a:ln w="165100">
            <a:solidFill>
              <a:srgbClr val="00B05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975D263-7566-784F-96BF-BF732437D7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776" y="5433342"/>
            <a:ext cx="8604448" cy="82395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A7EB49F-093E-6249-81F1-35AF341FFFC8}"/>
              </a:ext>
            </a:extLst>
          </p:cNvPr>
          <p:cNvSpPr/>
          <p:nvPr/>
        </p:nvSpPr>
        <p:spPr>
          <a:xfrm>
            <a:off x="323528" y="6047931"/>
            <a:ext cx="2448272" cy="261389"/>
          </a:xfrm>
          <a:prstGeom prst="rect">
            <a:avLst/>
          </a:prstGeom>
          <a:noFill/>
          <a:ln w="444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459287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9B2992-BD89-A94D-88E8-9EFBC30B7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Excursion: Logistic Equation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9657ED-340B-344D-8E50-384F485C72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/>
              <a:t>June 2023,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7E53EC-FF27-AE43-B32D-458EC3E040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v15.0</a:t>
            </a:r>
            <a:endParaRPr lang="en-US" dirty="0"/>
          </a:p>
        </p:txBody>
      </p:sp>
      <p:pic>
        <p:nvPicPr>
          <p:cNvPr id="7" name="Picture 6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9B352F8A-71E1-E34C-8FFD-D4EA15F225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89" r="8421"/>
          <a:stretch/>
        </p:blipFill>
        <p:spPr>
          <a:xfrm>
            <a:off x="21119" y="1564154"/>
            <a:ext cx="9108000" cy="2727176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CF4E620-F8C4-C043-A008-D66A605D3CCC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4571608"/>
            <a:ext cx="8229600" cy="1891248"/>
          </a:xfrm>
        </p:spPr>
        <p:txBody>
          <a:bodyPr>
            <a:normAutofit/>
          </a:bodyPr>
          <a:lstStyle/>
          <a:p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r</a:t>
            </a:r>
            <a:r>
              <a:rPr lang="de-DE" dirty="0"/>
              <a:t>=3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r</a:t>
            </a:r>
            <a:r>
              <a:rPr lang="de-DE" dirty="0"/>
              <a:t>=4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logistic</a:t>
            </a:r>
            <a:r>
              <a:rPr lang="de-DE" dirty="0"/>
              <a:t> </a:t>
            </a:r>
            <a:r>
              <a:rPr lang="de-DE" dirty="0" err="1"/>
              <a:t>map</a:t>
            </a:r>
            <a:r>
              <a:rPr lang="de-DE" dirty="0"/>
              <a:t> </a:t>
            </a:r>
            <a:r>
              <a:rPr lang="de-DE" dirty="0" err="1"/>
              <a:t>has</a:t>
            </a:r>
            <a:r>
              <a:rPr lang="de-DE" dirty="0"/>
              <a:t> a </a:t>
            </a:r>
            <a:r>
              <a:rPr lang="de-DE" dirty="0" err="1"/>
              <a:t>range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behaviors</a:t>
            </a:r>
            <a:endParaRPr lang="de-DE" dirty="0"/>
          </a:p>
          <a:p>
            <a:r>
              <a:rPr lang="de-DE" dirty="0" err="1">
                <a:cs typeface="Courier New" panose="02070309020205020404" pitchFamily="49" charset="0"/>
              </a:rPr>
              <a:t>Periodic</a:t>
            </a:r>
            <a:r>
              <a:rPr lang="de-DE" dirty="0">
                <a:cs typeface="Courier New" panose="02070309020205020404" pitchFamily="49" charset="0"/>
              </a:rPr>
              <a:t> vs. </a:t>
            </a:r>
            <a:r>
              <a:rPr lang="de-DE" dirty="0" err="1">
                <a:cs typeface="Courier New" panose="02070309020205020404" pitchFamily="49" charset="0"/>
              </a:rPr>
              <a:t>chaotic</a:t>
            </a:r>
            <a:endParaRPr lang="de-DE" dirty="0">
              <a:cs typeface="Courier New" panose="02070309020205020404" pitchFamily="49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81CC7C5-2433-B1CB-F6BD-F55C41C83AA2}"/>
              </a:ext>
            </a:extLst>
          </p:cNvPr>
          <p:cNvSpPr/>
          <p:nvPr/>
        </p:nvSpPr>
        <p:spPr>
          <a:xfrm>
            <a:off x="0" y="-27384"/>
            <a:ext cx="9144000" cy="6858000"/>
          </a:xfrm>
          <a:prstGeom prst="rect">
            <a:avLst/>
          </a:prstGeom>
          <a:noFill/>
          <a:ln w="165100">
            <a:solidFill>
              <a:srgbClr val="7030A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5422604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9B2992-BD89-A94D-88E8-9EFBC30B7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Excursion: Logistic Equation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9657ED-340B-344D-8E50-384F485C72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/>
              <a:t>June 2023,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7E53EC-FF27-AE43-B32D-458EC3E040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v15.0</a:t>
            </a:r>
            <a:endParaRPr lang="en-US" dirty="0"/>
          </a:p>
        </p:txBody>
      </p:sp>
      <p:pic>
        <p:nvPicPr>
          <p:cNvPr id="6" name="Picture 5" descr="A picture containing chart&#10;&#10;Description automatically generated">
            <a:extLst>
              <a:ext uri="{FF2B5EF4-FFF2-40B4-BE49-F238E27FC236}">
                <a16:creationId xmlns:a16="http://schemas.microsoft.com/office/drawing/2014/main" id="{68EADA29-EF24-B448-9A94-D3393232E3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39" t="9642" r="8659" b="5315"/>
          <a:stretch/>
        </p:blipFill>
        <p:spPr>
          <a:xfrm>
            <a:off x="120866" y="1340768"/>
            <a:ext cx="8927659" cy="468052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2BAFBEE-0385-6575-8A37-3CC60CDF6773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  <a:ln w="165100">
            <a:solidFill>
              <a:srgbClr val="7030A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002091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9B2992-BD89-A94D-88E8-9EFBC30B7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Excursion: Logistic Equation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9657ED-340B-344D-8E50-384F485C72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/>
              <a:t>June 2023,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7E53EC-FF27-AE43-B32D-458EC3E040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v15.0</a:t>
            </a:r>
            <a:endParaRPr lang="en-US" dirty="0"/>
          </a:p>
        </p:txBody>
      </p:sp>
      <p:pic>
        <p:nvPicPr>
          <p:cNvPr id="7" name="Picture 6" descr="Chart, histogram&#10;&#10;Description automatically generated">
            <a:extLst>
              <a:ext uri="{FF2B5EF4-FFF2-40B4-BE49-F238E27FC236}">
                <a16:creationId xmlns:a16="http://schemas.microsoft.com/office/drawing/2014/main" id="{0C911BAD-9B2F-784D-97A2-7CC3A112C5E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80" t="7183" r="5947" b="7144"/>
          <a:stretch/>
        </p:blipFill>
        <p:spPr>
          <a:xfrm>
            <a:off x="216000" y="1188000"/>
            <a:ext cx="4788000" cy="4788000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3DBA389-D643-8C45-81FE-F404FC79E1D0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860032" y="1334046"/>
            <a:ext cx="4067968" cy="4248472"/>
          </a:xfrm>
        </p:spPr>
        <p:txBody>
          <a:bodyPr>
            <a:normAutofit/>
          </a:bodyPr>
          <a:lstStyle/>
          <a:p>
            <a:r>
              <a:rPr lang="de-DE" dirty="0"/>
              <a:t>Sensitive </a:t>
            </a:r>
            <a:r>
              <a:rPr lang="de-DE" dirty="0" err="1"/>
              <a:t>Dependence</a:t>
            </a:r>
            <a:r>
              <a:rPr lang="de-DE" dirty="0"/>
              <a:t> on Initial </a:t>
            </a:r>
            <a:r>
              <a:rPr lang="de-DE" dirty="0" err="1"/>
              <a:t>Conditions</a:t>
            </a:r>
            <a:r>
              <a:rPr lang="de-DE" dirty="0"/>
              <a:t> (SDIC)</a:t>
            </a:r>
          </a:p>
          <a:p>
            <a:r>
              <a:rPr lang="de-DE" dirty="0">
                <a:cs typeface="Courier New" panose="02070309020205020404" pitchFamily="49" charset="0"/>
              </a:rPr>
              <a:t>Even </a:t>
            </a:r>
            <a:r>
              <a:rPr lang="de-DE" dirty="0" err="1">
                <a:cs typeface="Courier New" panose="02070309020205020404" pitchFamily="49" charset="0"/>
              </a:rPr>
              <a:t>seeds</a:t>
            </a:r>
            <a:r>
              <a:rPr lang="de-DE" dirty="0">
                <a:cs typeface="Courier New" panose="02070309020205020404" pitchFamily="49" charset="0"/>
              </a:rPr>
              <a:t> </a:t>
            </a:r>
            <a:r>
              <a:rPr lang="de-DE" dirty="0" err="1">
                <a:cs typeface="Courier New" panose="02070309020205020404" pitchFamily="49" charset="0"/>
              </a:rPr>
              <a:t>that</a:t>
            </a:r>
            <a:r>
              <a:rPr lang="de-DE" dirty="0">
                <a:cs typeface="Courier New" panose="02070309020205020404" pitchFamily="49" charset="0"/>
              </a:rPr>
              <a:t> </a:t>
            </a:r>
            <a:r>
              <a:rPr lang="de-DE" dirty="0" err="1">
                <a:cs typeface="Courier New" panose="02070309020205020404" pitchFamily="49" charset="0"/>
              </a:rPr>
              <a:t>are</a:t>
            </a:r>
            <a:r>
              <a:rPr lang="de-DE" dirty="0">
                <a:cs typeface="Courier New" panose="02070309020205020404" pitchFamily="49" charset="0"/>
              </a:rPr>
              <a:t> </a:t>
            </a:r>
            <a:r>
              <a:rPr lang="de-DE" dirty="0" err="1">
                <a:cs typeface="Courier New" panose="02070309020205020404" pitchFamily="49" charset="0"/>
              </a:rPr>
              <a:t>very</a:t>
            </a:r>
            <a:r>
              <a:rPr lang="de-DE" dirty="0">
                <a:cs typeface="Courier New" panose="02070309020205020404" pitchFamily="49" charset="0"/>
              </a:rPr>
              <a:t> </a:t>
            </a:r>
            <a:r>
              <a:rPr lang="de-DE" dirty="0" err="1">
                <a:cs typeface="Courier New" panose="02070309020205020404" pitchFamily="49" charset="0"/>
              </a:rPr>
              <a:t>close</a:t>
            </a:r>
            <a:r>
              <a:rPr lang="de-DE" dirty="0">
                <a:cs typeface="Courier New" panose="02070309020205020404" pitchFamily="49" charset="0"/>
              </a:rPr>
              <a:t>, </a:t>
            </a:r>
            <a:r>
              <a:rPr lang="de-DE" dirty="0" err="1">
                <a:cs typeface="Courier New" panose="02070309020205020404" pitchFamily="49" charset="0"/>
              </a:rPr>
              <a:t>quickly</a:t>
            </a:r>
            <a:r>
              <a:rPr lang="de-DE" dirty="0">
                <a:cs typeface="Courier New" panose="02070309020205020404" pitchFamily="49" charset="0"/>
              </a:rPr>
              <a:t> find </a:t>
            </a:r>
            <a:r>
              <a:rPr lang="de-DE" dirty="0" err="1">
                <a:cs typeface="Courier New" panose="02070309020205020404" pitchFamily="49" charset="0"/>
              </a:rPr>
              <a:t>completely</a:t>
            </a:r>
            <a:r>
              <a:rPr lang="de-DE" dirty="0">
                <a:cs typeface="Courier New" panose="02070309020205020404" pitchFamily="49" charset="0"/>
              </a:rPr>
              <a:t> different </a:t>
            </a:r>
            <a:r>
              <a:rPr lang="de-DE" dirty="0" err="1">
                <a:cs typeface="Courier New" panose="02070309020205020404" pitchFamily="49" charset="0"/>
              </a:rPr>
              <a:t>itineraries</a:t>
            </a:r>
            <a:endParaRPr lang="de-DE" dirty="0">
              <a:cs typeface="Courier New" panose="02070309020205020404" pitchFamily="49" charset="0"/>
            </a:endParaRPr>
          </a:p>
          <a:p>
            <a:r>
              <a:rPr lang="de-DE" dirty="0">
                <a:cs typeface="Courier New" panose="02070309020205020404" pitchFamily="49" charset="0"/>
              </a:rPr>
              <a:t>Butterfly </a:t>
            </a:r>
            <a:r>
              <a:rPr lang="de-DE" dirty="0" err="1">
                <a:cs typeface="Courier New" panose="02070309020205020404" pitchFamily="49" charset="0"/>
              </a:rPr>
              <a:t>effect</a:t>
            </a:r>
            <a:endParaRPr lang="de-DE" dirty="0">
              <a:cs typeface="Courier New" panose="02070309020205020404" pitchFamily="49" charset="0"/>
            </a:endParaRPr>
          </a:p>
        </p:txBody>
      </p:sp>
      <p:pic>
        <p:nvPicPr>
          <p:cNvPr id="10" name="Picture 9" descr="Background pattern&#10;&#10;Description automatically generated with low confidence">
            <a:extLst>
              <a:ext uri="{FF2B5EF4-FFF2-40B4-BE49-F238E27FC236}">
                <a16:creationId xmlns:a16="http://schemas.microsoft.com/office/drawing/2014/main" id="{5EC068AC-3398-8F4C-AEFC-4D81FF82EDB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604" b="2214"/>
          <a:stretch/>
        </p:blipFill>
        <p:spPr>
          <a:xfrm>
            <a:off x="5638800" y="3715005"/>
            <a:ext cx="3505200" cy="298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81519B7-AF7F-039E-021E-0FF381AA3637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  <a:ln w="165100">
            <a:solidFill>
              <a:srgbClr val="7030A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810555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EC38B2-9D8A-E945-8AD1-0A4960ED9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Hands on!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9D5751-0F68-AB46-BE28-558729DE6CC7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179512" y="1219200"/>
            <a:ext cx="8892480" cy="5018112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dirty="0"/>
              <a:t>Some r values for 3 &lt; r &lt; 4 have some interesting properties: a chaotic trajectory neither diverges nor converges.</a:t>
            </a:r>
          </a:p>
          <a:p>
            <a:pPr marL="274320" lvl="1" indent="0">
              <a:buNone/>
            </a:pPr>
            <a:br>
              <a:rPr lang="en-GB" dirty="0">
                <a:solidFill>
                  <a:schemeClr val="tx1"/>
                </a:solidFill>
              </a:rPr>
            </a:br>
            <a:r>
              <a:rPr lang="en-GB" dirty="0">
                <a:solidFill>
                  <a:schemeClr val="tx1"/>
                </a:solidFill>
              </a:rPr>
              <a:t>a) Use the 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plot_bifurcation</a:t>
            </a:r>
            <a:r>
              <a:rPr lang="en-GB" dirty="0">
                <a:solidFill>
                  <a:schemeClr val="tx1"/>
                </a:solidFill>
              </a:rPr>
              <a:t> function from the 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plot_logfun</a:t>
            </a:r>
            <a:r>
              <a:rPr lang="en-GB" dirty="0">
                <a:solidFill>
                  <a:schemeClr val="tx1"/>
                </a:solidFill>
              </a:rPr>
              <a:t> module using your implementation of 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GB" dirty="0">
                <a:solidFill>
                  <a:schemeClr val="tx1"/>
                </a:solidFill>
              </a:rPr>
              <a:t> and 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iterate_f</a:t>
            </a:r>
            <a:r>
              <a:rPr lang="en-GB" dirty="0">
                <a:solidFill>
                  <a:schemeClr val="tx1"/>
                </a:solidFill>
              </a:rPr>
              <a:t> to look at the bifurcation diagram. The function generates an output image, 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bifurcation_diagram.png</a:t>
            </a:r>
            <a:endParaRPr lang="en-GB" dirty="0">
              <a:solidFill>
                <a:schemeClr val="tx1"/>
              </a:solidFill>
            </a:endParaRPr>
          </a:p>
          <a:p>
            <a:pPr marL="274320" lvl="1" indent="0">
              <a:buNone/>
            </a:pPr>
            <a:endParaRPr lang="en-GB" dirty="0">
              <a:solidFill>
                <a:schemeClr val="tx1"/>
              </a:solidFill>
            </a:endParaRPr>
          </a:p>
          <a:p>
            <a:pPr marL="274320" lvl="1" indent="0">
              <a:buNone/>
            </a:pPr>
            <a:r>
              <a:rPr lang="en-GB" dirty="0">
                <a:solidFill>
                  <a:schemeClr val="tx1"/>
                </a:solidFill>
              </a:rPr>
              <a:t>b) Write a test that checks for chaotic </a:t>
            </a:r>
            <a:r>
              <a:rPr lang="en-GB" dirty="0" err="1">
                <a:solidFill>
                  <a:schemeClr val="tx1"/>
                </a:solidFill>
              </a:rPr>
              <a:t>behavior</a:t>
            </a:r>
            <a:r>
              <a:rPr lang="en-GB" dirty="0">
                <a:solidFill>
                  <a:schemeClr val="tx1"/>
                </a:solidFill>
              </a:rPr>
              <a:t> when 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r=3.8</a:t>
            </a:r>
            <a:r>
              <a:rPr lang="en-GB" dirty="0">
                <a:solidFill>
                  <a:schemeClr val="tx1"/>
                </a:solidFill>
              </a:rPr>
              <a:t>. Run the logistic map for 100000 iterations and verify the conditions for chaotic </a:t>
            </a:r>
            <a:r>
              <a:rPr lang="en-GB" dirty="0" err="1">
                <a:solidFill>
                  <a:schemeClr val="tx1"/>
                </a:solidFill>
              </a:rPr>
              <a:t>behavior</a:t>
            </a:r>
            <a:r>
              <a:rPr lang="en-GB" dirty="0">
                <a:solidFill>
                  <a:schemeClr val="tx1"/>
                </a:solidFill>
              </a:rPr>
              <a:t>:</a:t>
            </a:r>
            <a:br>
              <a:rPr lang="en-GB" dirty="0">
                <a:solidFill>
                  <a:schemeClr val="tx1"/>
                </a:solidFill>
              </a:rPr>
            </a:br>
            <a:endParaRPr lang="en-GB" dirty="0">
              <a:solidFill>
                <a:schemeClr val="tx1"/>
              </a:solidFill>
            </a:endParaRPr>
          </a:p>
          <a:p>
            <a:pPr marL="548640" lvl="2" indent="0">
              <a:buNone/>
            </a:pPr>
            <a:r>
              <a:rPr lang="en-GB" dirty="0"/>
              <a:t>1) The function is deterministic: </a:t>
            </a:r>
            <a:r>
              <a:rPr lang="en-GB" i="1" dirty="0"/>
              <a:t>this does not need to be tested in this case</a:t>
            </a:r>
          </a:p>
          <a:p>
            <a:pPr marL="548640" lvl="2" indent="0">
              <a:buNone/>
            </a:pPr>
            <a:r>
              <a:rPr lang="en-GB" dirty="0"/>
              <a:t>2) Orbits must be bounded: check that all values are between 0 and 1</a:t>
            </a:r>
          </a:p>
          <a:p>
            <a:pPr marL="548640" lvl="2" indent="0">
              <a:buNone/>
            </a:pPr>
            <a:r>
              <a:rPr lang="en-GB" dirty="0"/>
              <a:t>3) Orbits must be aperiodic: check that the last 1000 values are all different</a:t>
            </a:r>
          </a:p>
          <a:p>
            <a:pPr marL="548640" lvl="2" indent="0">
              <a:buNone/>
            </a:pPr>
            <a:r>
              <a:rPr lang="en-GB" dirty="0">
                <a:solidFill>
                  <a:schemeClr val="bg1">
                    <a:lumMod val="75000"/>
                  </a:schemeClr>
                </a:solidFill>
              </a:rPr>
              <a:t>4) Sensitive dependence on initial conditions: </a:t>
            </a:r>
            <a:r>
              <a:rPr lang="en-GB" i="1" dirty="0">
                <a:solidFill>
                  <a:schemeClr val="bg1">
                    <a:lumMod val="75000"/>
                  </a:schemeClr>
                </a:solidFill>
              </a:rPr>
              <a:t>this is the bonus exercise (in readme)</a:t>
            </a:r>
          </a:p>
          <a:p>
            <a:pPr marL="274320" lvl="1" indent="0">
              <a:buNone/>
            </a:pPr>
            <a:br>
              <a:rPr lang="en-GB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GB" dirty="0">
                <a:solidFill>
                  <a:schemeClr val="tx1"/>
                </a:solidFill>
              </a:rPr>
              <a:t>The test should check conditions 2) and 3)!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6B6AE5-089C-8D47-A20C-EF24F75399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/>
              <a:t>June 2023,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0FB865-37EF-674F-8049-1DE594EBE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v15.0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596E544-3B56-EF46-8DC8-4A94BEABEDCA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  <a:ln w="165100">
            <a:solidFill>
              <a:srgbClr val="00B05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4899895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is good for your self-esteem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>
          <a:xfrm>
            <a:off x="166161" y="1556792"/>
            <a:ext cx="4824536" cy="4937760"/>
          </a:xfrm>
        </p:spPr>
        <p:txBody>
          <a:bodyPr/>
          <a:lstStyle/>
          <a:p>
            <a:r>
              <a:rPr lang="en-US" dirty="0"/>
              <a:t>Immediately:  Always be confident that your results are correct, whether your approach works of not</a:t>
            </a:r>
          </a:p>
          <a:p>
            <a:r>
              <a:rPr lang="en-US" dirty="0"/>
              <a:t>In the future: </a:t>
            </a:r>
            <a:r>
              <a:rPr lang="en-US" b="1" dirty="0"/>
              <a:t>save your future self some trouble!</a:t>
            </a:r>
          </a:p>
          <a:p>
            <a:r>
              <a:rPr lang="en-US" dirty="0"/>
              <a:t>If you are left thinking “it’s cool but I cannot test </a:t>
            </a:r>
            <a:r>
              <a:rPr lang="en-US" i="1" dirty="0"/>
              <a:t>my</a:t>
            </a:r>
            <a:r>
              <a:rPr lang="en-US" dirty="0"/>
              <a:t> code because XYZ”, talk to us during the week and we’ll show you how to do it ;-)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June 2023, CC BY-SA 4.0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v15.0</a:t>
            </a:r>
          </a:p>
        </p:txBody>
      </p:sp>
      <p:pic>
        <p:nvPicPr>
          <p:cNvPr id="3" name="Picture 2" descr="A cartoon of two men shaking hands&#10;&#10;Description automatically generated with medium confidence">
            <a:extLst>
              <a:ext uri="{FF2B5EF4-FFF2-40B4-BE49-F238E27FC236}">
                <a16:creationId xmlns:a16="http://schemas.microsoft.com/office/drawing/2014/main" id="{055FB2A8-7008-A069-8F62-A60FB43060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004048" y="1988840"/>
            <a:ext cx="4032448" cy="403244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F7EAF96-2E20-D2E1-74AF-8796A6309CE5}"/>
              </a:ext>
            </a:extLst>
          </p:cNvPr>
          <p:cNvSpPr txBox="1"/>
          <p:nvPr/>
        </p:nvSpPr>
        <p:spPr>
          <a:xfrm>
            <a:off x="5261838" y="1455167"/>
            <a:ext cx="15424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b="1" dirty="0">
                <a:solidFill>
                  <a:srgbClr val="C00000"/>
                </a:solidFill>
                <a:latin typeface="Annie Use Your Telescope" panose="02000000000000000000" pitchFamily="2" charset="0"/>
              </a:rPr>
              <a:t>You, in 2023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DE8F8A-0EAD-7092-B9BB-75EE2E3AC6BC}"/>
              </a:ext>
            </a:extLst>
          </p:cNvPr>
          <p:cNvSpPr txBox="1"/>
          <p:nvPr/>
        </p:nvSpPr>
        <p:spPr>
          <a:xfrm>
            <a:off x="7308304" y="1455167"/>
            <a:ext cx="15520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b="1" dirty="0">
                <a:solidFill>
                  <a:srgbClr val="7030A0"/>
                </a:solidFill>
                <a:latin typeface="Annie Use Your Telescope" panose="02000000000000000000" pitchFamily="2" charset="0"/>
              </a:rPr>
              <a:t>You, in 2024</a:t>
            </a:r>
          </a:p>
        </p:txBody>
      </p:sp>
    </p:spTree>
    <p:extLst>
      <p:ext uri="{BB962C8B-B14F-4D97-AF65-F5344CB8AC3E}">
        <p14:creationId xmlns:p14="http://schemas.microsoft.com/office/powerpoint/2010/main" val="552673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June 2023, CC BY-SA 4.0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v15.0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60248" y="2705375"/>
            <a:ext cx="8229600" cy="990600"/>
          </a:xfrm>
        </p:spPr>
        <p:txBody>
          <a:bodyPr anchor="ctr">
            <a:normAutofit/>
          </a:bodyPr>
          <a:lstStyle/>
          <a:p>
            <a:pPr algn="ctr"/>
            <a:r>
              <a:rPr lang="en-GB" sz="5400" dirty="0"/>
              <a:t>Thank you!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structure of test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 good test is divided in three parts:</a:t>
            </a:r>
          </a:p>
          <a:p>
            <a:pPr lvl="1"/>
            <a:r>
              <a:rPr lang="en-US" b="1" dirty="0"/>
              <a:t>Given</a:t>
            </a:r>
            <a:r>
              <a:rPr lang="en-US" dirty="0"/>
              <a:t>: Put your system in the right state for testing</a:t>
            </a:r>
          </a:p>
          <a:p>
            <a:pPr lvl="2"/>
            <a:r>
              <a:rPr lang="en-US" dirty="0"/>
              <a:t>Create data, initialize parameters, define constants…</a:t>
            </a:r>
          </a:p>
          <a:p>
            <a:pPr marL="274320" lvl="1" indent="0">
              <a:buNone/>
            </a:pPr>
            <a:endParaRPr lang="en-US" b="1" dirty="0"/>
          </a:p>
          <a:p>
            <a:pPr lvl="1"/>
            <a:r>
              <a:rPr lang="en-US" b="1" dirty="0"/>
              <a:t>When</a:t>
            </a:r>
            <a:r>
              <a:rPr lang="en-US" dirty="0"/>
              <a:t>: Execute the feature that you are testing</a:t>
            </a:r>
          </a:p>
          <a:p>
            <a:pPr lvl="2"/>
            <a:r>
              <a:rPr lang="en-US" dirty="0"/>
              <a:t>Typically one or two lines of code</a:t>
            </a:r>
          </a:p>
          <a:p>
            <a:pPr lvl="1"/>
            <a:endParaRPr lang="en-US" b="1" dirty="0"/>
          </a:p>
          <a:p>
            <a:pPr lvl="1"/>
            <a:r>
              <a:rPr lang="en-US" b="1" dirty="0"/>
              <a:t>Then</a:t>
            </a:r>
            <a:r>
              <a:rPr lang="en-US" dirty="0"/>
              <a:t>: Compare outcomes with the expected ones</a:t>
            </a:r>
          </a:p>
          <a:p>
            <a:pPr lvl="2"/>
            <a:r>
              <a:rPr lang="en-US" dirty="0"/>
              <a:t>Define the expected result of the test</a:t>
            </a:r>
          </a:p>
          <a:p>
            <a:pPr lvl="2"/>
            <a:r>
              <a:rPr lang="en-US" dirty="0"/>
              <a:t>Set of </a:t>
            </a:r>
            <a:r>
              <a:rPr lang="en-US" i="1" dirty="0"/>
              <a:t>assertions</a:t>
            </a:r>
            <a:r>
              <a:rPr lang="en-US" dirty="0"/>
              <a:t> that check that the new state of your system matches your expectations</a:t>
            </a:r>
          </a:p>
          <a:p>
            <a:pPr lvl="2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June 2023, CC BY-SA 4.0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v15.0</a:t>
            </a:r>
          </a:p>
        </p:txBody>
      </p:sp>
    </p:spTree>
    <p:extLst>
      <p:ext uri="{BB962C8B-B14F-4D97-AF65-F5344CB8AC3E}">
        <p14:creationId xmlns:p14="http://schemas.microsoft.com/office/powerpoint/2010/main" val="18840423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June 2023, CC BY-SA 4.0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v15.0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Example: eigenvector decomposition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363272" cy="5137150"/>
          </a:xfrm>
        </p:spPr>
        <p:txBody>
          <a:bodyPr>
            <a:normAutofit fontScale="92500"/>
          </a:bodyPr>
          <a:lstStyle/>
          <a:p>
            <a:r>
              <a:rPr lang="en-GB" dirty="0"/>
              <a:t>Consider the function </a:t>
            </a:r>
            <a:r>
              <a:rPr lang="en-GB" sz="2000" b="1" dirty="0">
                <a:latin typeface="Courier New" pitchFamily="49" charset="0"/>
                <a:cs typeface="Courier New" pitchFamily="49" charset="0"/>
              </a:rPr>
              <a:t>values, vectors = </a:t>
            </a:r>
            <a:r>
              <a:rPr lang="en-GB" sz="2000" b="1" dirty="0" err="1">
                <a:latin typeface="Courier New" pitchFamily="49" charset="0"/>
                <a:cs typeface="Courier New" pitchFamily="49" charset="0"/>
              </a:rPr>
              <a:t>eigen</a:t>
            </a:r>
            <a:r>
              <a:rPr lang="en-GB" sz="2000" b="1" dirty="0"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en-GB" dirty="0"/>
              <a:t>Test with simple but general cases:</a:t>
            </a:r>
          </a:p>
          <a:p>
            <a:pPr lvl="1"/>
            <a:r>
              <a:rPr lang="en-GB" dirty="0"/>
              <a:t>use full matrices for which you know the exact solution</a:t>
            </a:r>
            <a:br>
              <a:rPr lang="en-GB" dirty="0"/>
            </a:br>
            <a:r>
              <a:rPr lang="en-GB" dirty="0"/>
              <a:t>(from a table or computed by hand)</a:t>
            </a:r>
          </a:p>
          <a:p>
            <a:r>
              <a:rPr lang="en-GB" dirty="0"/>
              <a:t>Test general routine with specific ones:</a:t>
            </a:r>
          </a:p>
          <a:p>
            <a:pPr lvl="1"/>
            <a:r>
              <a:rPr lang="en-GB" dirty="0"/>
              <a:t>use the analytical solution for 2x2 matrices</a:t>
            </a:r>
          </a:p>
          <a:p>
            <a:r>
              <a:rPr lang="en-GB" dirty="0"/>
              <a:t>Generate data from the model:</a:t>
            </a:r>
          </a:p>
          <a:p>
            <a:pPr lvl="1"/>
            <a:r>
              <a:rPr lang="en-GB" dirty="0"/>
              <a:t>generate random eigenvalues, random eigenvector; construct the matrix; then check that the function returns the correct eigenvalues and -vectors</a:t>
            </a:r>
          </a:p>
          <a:p>
            <a:r>
              <a:rPr lang="en-GB" dirty="0"/>
              <a:t>Test with boundary cases:</a:t>
            </a:r>
          </a:p>
          <a:p>
            <a:pPr lvl="1"/>
            <a:r>
              <a:rPr lang="en-GB" dirty="0"/>
              <a:t>test with diagonal matrix: is the algorithm stable?</a:t>
            </a:r>
          </a:p>
          <a:p>
            <a:pPr lvl="1"/>
            <a:r>
              <a:rPr lang="en-GB" dirty="0"/>
              <a:t>test with a singular matrix: is the algorithm robust? Does it raise appropriate error when it fails?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June 2023, CC BY-SA 4.0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v15.0</a:t>
            </a:r>
          </a:p>
        </p:txBody>
      </p:sp>
    </p:spTree>
    <p:extLst>
      <p:ext uri="{BB962C8B-B14F-4D97-AF65-F5344CB8AC3E}">
        <p14:creationId xmlns:p14="http://schemas.microsoft.com/office/powerpoint/2010/main" val="4153970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/>
              <a:t>Test simple </a:t>
            </a:r>
            <a:r>
              <a:rPr lang="en-US" dirty="0"/>
              <a:t>but general cases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457200" y="1219201"/>
            <a:ext cx="8229600" cy="1561727"/>
          </a:xfrm>
        </p:spPr>
        <p:txBody>
          <a:bodyPr>
            <a:normAutofit/>
          </a:bodyPr>
          <a:lstStyle/>
          <a:p>
            <a:r>
              <a:rPr lang="en-US" sz="2100" dirty="0"/>
              <a:t>Start with simple, general case</a:t>
            </a:r>
          </a:p>
          <a:p>
            <a:pPr lvl="1"/>
            <a:r>
              <a:rPr lang="en-US" sz="1900" dirty="0"/>
              <a:t>Take a realistic scenario for your code, try to reduce it to a simple example</a:t>
            </a:r>
          </a:p>
          <a:p>
            <a:r>
              <a:rPr lang="en-US" sz="2100" dirty="0"/>
              <a:t>Tests for ‘lower’ method of strings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051720" y="2852936"/>
            <a:ext cx="5760640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7F007F"/>
                </a:solidFill>
                <a:effectLst/>
                <a:latin typeface="Courier New"/>
                <a:cs typeface="Courier New"/>
              </a:rPr>
              <a:t>def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 </a:t>
            </a:r>
            <a:r>
              <a:rPr lang="en-US" sz="1400" dirty="0" err="1">
                <a:solidFill>
                  <a:srgbClr val="0000FF"/>
                </a:solidFill>
                <a:effectLst/>
                <a:latin typeface="Courier New"/>
                <a:cs typeface="Courier New"/>
              </a:rPr>
              <a:t>test_lower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():</a:t>
            </a:r>
            <a:br>
              <a:rPr lang="en-US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r>
              <a:rPr lang="en-US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</a:t>
            </a:r>
            <a:r>
              <a:rPr lang="en-US" sz="1400" dirty="0">
                <a:solidFill>
                  <a:srgbClr val="B22222"/>
                </a:solidFill>
                <a:effectLst/>
                <a:latin typeface="Courier New"/>
                <a:cs typeface="Courier New"/>
              </a:rPr>
              <a:t># Given</a:t>
            </a:r>
            <a:br>
              <a:rPr lang="en-US" sz="1400" dirty="0">
                <a:solidFill>
                  <a:srgbClr val="B22222"/>
                </a:solidFill>
                <a:effectLst/>
                <a:latin typeface="Courier New"/>
                <a:cs typeface="Courier New"/>
              </a:rPr>
            </a:br>
            <a:r>
              <a:rPr lang="en-US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string = </a:t>
            </a:r>
            <a:r>
              <a:rPr lang="en-US" sz="1400" dirty="0">
                <a:solidFill>
                  <a:srgbClr val="8B2252"/>
                </a:solidFill>
                <a:effectLst/>
                <a:latin typeface="Courier New"/>
                <a:cs typeface="Courier New"/>
              </a:rPr>
              <a:t>'</a:t>
            </a:r>
            <a:r>
              <a:rPr lang="en-US" sz="1400" dirty="0" err="1">
                <a:solidFill>
                  <a:srgbClr val="8B2252"/>
                </a:solidFill>
                <a:effectLst/>
                <a:latin typeface="Courier New"/>
                <a:cs typeface="Courier New"/>
              </a:rPr>
              <a:t>HeLlO</a:t>
            </a:r>
            <a:r>
              <a:rPr lang="en-US" sz="1400" dirty="0">
                <a:solidFill>
                  <a:srgbClr val="8B2252"/>
                </a:solidFill>
                <a:effectLst/>
                <a:latin typeface="Courier New"/>
                <a:cs typeface="Courier New"/>
              </a:rPr>
              <a:t> </a:t>
            </a:r>
            <a:r>
              <a:rPr lang="en-US" sz="1400" dirty="0" err="1">
                <a:solidFill>
                  <a:srgbClr val="8B2252"/>
                </a:solidFill>
                <a:effectLst/>
                <a:latin typeface="Courier New"/>
                <a:cs typeface="Courier New"/>
              </a:rPr>
              <a:t>wOrld</a:t>
            </a:r>
            <a:r>
              <a:rPr lang="en-US" sz="1400" dirty="0">
                <a:solidFill>
                  <a:srgbClr val="8B2252"/>
                </a:solidFill>
                <a:effectLst/>
                <a:latin typeface="Courier New"/>
                <a:cs typeface="Courier New"/>
              </a:rPr>
              <a:t>'</a:t>
            </a:r>
            <a:br>
              <a:rPr lang="en-US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r>
              <a:rPr lang="en-US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expected = </a:t>
            </a:r>
            <a:r>
              <a:rPr lang="en-US" sz="1400" dirty="0">
                <a:solidFill>
                  <a:srgbClr val="8B2252"/>
                </a:solidFill>
                <a:effectLst/>
                <a:latin typeface="Courier New"/>
                <a:cs typeface="Courier New"/>
              </a:rPr>
              <a:t>'hello world'</a:t>
            </a:r>
            <a:br>
              <a:rPr lang="en-US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br>
              <a:rPr lang="en-US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r>
              <a:rPr lang="en-US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</a:t>
            </a:r>
            <a:r>
              <a:rPr lang="en-US" sz="1400" dirty="0">
                <a:solidFill>
                  <a:srgbClr val="B22222"/>
                </a:solidFill>
                <a:effectLst/>
                <a:latin typeface="Courier New"/>
                <a:cs typeface="Courier New"/>
              </a:rPr>
              <a:t># When</a:t>
            </a:r>
            <a:br>
              <a:rPr lang="en-US" sz="1400" dirty="0">
                <a:solidFill>
                  <a:srgbClr val="B22222"/>
                </a:solidFill>
                <a:effectLst/>
                <a:latin typeface="Courier New"/>
                <a:cs typeface="Courier New"/>
              </a:rPr>
            </a:br>
            <a:r>
              <a:rPr lang="en-US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output = 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urier New"/>
                <a:cs typeface="Courier New"/>
              </a:rPr>
              <a:t>string.lower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()</a:t>
            </a:r>
            <a:br>
              <a:rPr lang="en-US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br>
              <a:rPr lang="en-US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r>
              <a:rPr lang="en-US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</a:t>
            </a:r>
            <a:r>
              <a:rPr lang="en-US" sz="1400" dirty="0">
                <a:solidFill>
                  <a:srgbClr val="B22222"/>
                </a:solidFill>
                <a:effectLst/>
                <a:latin typeface="Courier New"/>
                <a:cs typeface="Courier New"/>
              </a:rPr>
              <a:t># Then</a:t>
            </a:r>
            <a:br>
              <a:rPr lang="en-US" sz="1400" dirty="0">
                <a:solidFill>
                  <a:srgbClr val="B22222"/>
                </a:solidFill>
                <a:effectLst/>
                <a:latin typeface="Courier New"/>
                <a:cs typeface="Courier New"/>
              </a:rPr>
            </a:br>
            <a:r>
              <a:rPr lang="en-US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</a:t>
            </a:r>
            <a:r>
              <a:rPr lang="en-US" sz="1400" dirty="0">
                <a:solidFill>
                  <a:srgbClr val="7F007F"/>
                </a:solidFill>
                <a:effectLst/>
                <a:latin typeface="Courier New"/>
                <a:cs typeface="Courier New"/>
              </a:rPr>
              <a:t>assert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 output == expected</a:t>
            </a:r>
            <a:br>
              <a:rPr lang="en-US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endParaRPr lang="en-US" sz="1400" dirty="0">
              <a:solidFill>
                <a:srgbClr val="000000"/>
              </a:solidFill>
              <a:effectLst/>
              <a:latin typeface="Courier New"/>
              <a:cs typeface="Courier New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June 2023, CC BY-SA 4.0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v15.0</a:t>
            </a:r>
          </a:p>
        </p:txBody>
      </p:sp>
    </p:spTree>
    <p:extLst>
      <p:ext uri="{BB962C8B-B14F-4D97-AF65-F5344CB8AC3E}">
        <p14:creationId xmlns:p14="http://schemas.microsoft.com/office/powerpoint/2010/main" val="3034021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dirty="0"/>
              <a:t>Test special cases and boundary conditions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457200" y="1219201"/>
            <a:ext cx="8229600" cy="1828800"/>
          </a:xfrm>
        </p:spPr>
        <p:txBody>
          <a:bodyPr>
            <a:normAutofit/>
          </a:bodyPr>
          <a:lstStyle/>
          <a:p>
            <a:r>
              <a:rPr lang="en-US" sz="2100" dirty="0"/>
              <a:t>Code often breaks in corner cases: empty lists, None, </a:t>
            </a:r>
            <a:r>
              <a:rPr lang="en-US" sz="2100" dirty="0" err="1"/>
              <a:t>NaN</a:t>
            </a:r>
            <a:r>
              <a:rPr lang="en-US" sz="2100" dirty="0"/>
              <a:t>, 0.0, lists with repeated elements, non-existing file, …</a:t>
            </a:r>
          </a:p>
          <a:p>
            <a:r>
              <a:rPr lang="en-US" sz="2100" dirty="0"/>
              <a:t>This often involves making design decision: respond to corner case with special behavior, or raise meaningful exception?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051720" y="2852936"/>
            <a:ext cx="5040560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rgbClr val="7F007F"/>
                </a:solidFill>
                <a:effectLst/>
                <a:latin typeface="Courier New"/>
                <a:cs typeface="Courier New"/>
              </a:rPr>
              <a:t>def</a:t>
            </a:r>
            <a: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 </a:t>
            </a:r>
            <a:r>
              <a:rPr lang="en-US" sz="1400">
                <a:solidFill>
                  <a:srgbClr val="0000FF"/>
                </a:solidFill>
                <a:effectLst/>
                <a:latin typeface="Courier New"/>
                <a:cs typeface="Courier New"/>
              </a:rPr>
              <a:t>test_lower_empty_string</a:t>
            </a:r>
            <a: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():</a:t>
            </a:r>
            <a:b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</a:t>
            </a:r>
            <a:r>
              <a:rPr lang="en-US" sz="1400">
                <a:solidFill>
                  <a:srgbClr val="B22222"/>
                </a:solidFill>
                <a:effectLst/>
                <a:latin typeface="Courier New"/>
                <a:cs typeface="Courier New"/>
              </a:rPr>
              <a:t># Given</a:t>
            </a:r>
            <a:br>
              <a:rPr lang="en-US" sz="1400">
                <a:solidFill>
                  <a:srgbClr val="B22222"/>
                </a:solidFill>
                <a:effectLst/>
                <a:latin typeface="Courier New"/>
                <a:cs typeface="Courier New"/>
              </a:rPr>
            </a:br>
            <a: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string = </a:t>
            </a:r>
            <a:r>
              <a:rPr lang="en-US" sz="1400">
                <a:solidFill>
                  <a:srgbClr val="8B2252"/>
                </a:solidFill>
                <a:effectLst/>
                <a:latin typeface="Courier New"/>
                <a:cs typeface="Courier New"/>
              </a:rPr>
              <a:t>''</a:t>
            </a:r>
            <a:b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expected = </a:t>
            </a:r>
            <a:r>
              <a:rPr lang="en-US" sz="1400">
                <a:solidFill>
                  <a:srgbClr val="8B2252"/>
                </a:solidFill>
                <a:effectLst/>
                <a:latin typeface="Courier New"/>
                <a:cs typeface="Courier New"/>
              </a:rPr>
              <a:t>''</a:t>
            </a:r>
            <a:b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b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</a:t>
            </a:r>
            <a:r>
              <a:rPr lang="en-US" sz="1400">
                <a:solidFill>
                  <a:srgbClr val="B22222"/>
                </a:solidFill>
                <a:effectLst/>
                <a:latin typeface="Courier New"/>
                <a:cs typeface="Courier New"/>
              </a:rPr>
              <a:t># When</a:t>
            </a:r>
            <a:br>
              <a:rPr lang="en-US" sz="1400">
                <a:solidFill>
                  <a:srgbClr val="B22222"/>
                </a:solidFill>
                <a:effectLst/>
                <a:latin typeface="Courier New"/>
                <a:cs typeface="Courier New"/>
              </a:rPr>
            </a:br>
            <a: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output = string.lower()</a:t>
            </a:r>
            <a:b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b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</a:t>
            </a:r>
            <a:r>
              <a:rPr lang="en-US" sz="1400">
                <a:solidFill>
                  <a:srgbClr val="B22222"/>
                </a:solidFill>
                <a:effectLst/>
                <a:latin typeface="Courier New"/>
                <a:cs typeface="Courier New"/>
              </a:rPr>
              <a:t># Then</a:t>
            </a:r>
            <a:br>
              <a:rPr lang="en-US" sz="1400">
                <a:solidFill>
                  <a:srgbClr val="B22222"/>
                </a:solidFill>
                <a:effectLst/>
                <a:latin typeface="Courier New"/>
                <a:cs typeface="Courier New"/>
              </a:rPr>
            </a:br>
            <a: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</a:t>
            </a:r>
            <a:r>
              <a:rPr lang="en-US" sz="1400">
                <a:solidFill>
                  <a:srgbClr val="7F007F"/>
                </a:solidFill>
                <a:effectLst/>
                <a:latin typeface="Courier New"/>
                <a:cs typeface="Courier New"/>
              </a:rPr>
              <a:t>assert</a:t>
            </a:r>
            <a: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 output == expected</a:t>
            </a:r>
            <a:b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endParaRPr lang="en-US" sz="1400">
              <a:solidFill>
                <a:srgbClr val="000000"/>
              </a:solidFill>
              <a:effectLst/>
              <a:latin typeface="Courier New"/>
              <a:cs typeface="Courier New"/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539552" y="5157192"/>
            <a:ext cx="8229600" cy="1224136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100" dirty="0"/>
              <a:t>Other good corner cases for </a:t>
            </a:r>
            <a:r>
              <a:rPr lang="en-US" sz="2100" dirty="0" err="1"/>
              <a:t>string.lower</a:t>
            </a:r>
            <a:r>
              <a:rPr lang="en-US" sz="2100" dirty="0"/>
              <a:t>(): </a:t>
            </a:r>
          </a:p>
          <a:p>
            <a:pPr lvl="1"/>
            <a:r>
              <a:rPr lang="en-US" sz="1900" dirty="0"/>
              <a:t>‘do-nothing case’:   </a:t>
            </a:r>
            <a:r>
              <a:rPr lang="en-US" sz="1900" dirty="0">
                <a:latin typeface="Courier New"/>
                <a:cs typeface="Courier New"/>
              </a:rPr>
              <a:t>string = 'hi'</a:t>
            </a:r>
          </a:p>
          <a:p>
            <a:pPr lvl="1"/>
            <a:r>
              <a:rPr lang="en-US" sz="1900" dirty="0"/>
              <a:t>symbols:                </a:t>
            </a:r>
            <a:r>
              <a:rPr lang="en-US" sz="1900" dirty="0">
                <a:latin typeface="Courier New"/>
                <a:cs typeface="Courier New"/>
              </a:rPr>
              <a:t>string = '123 (!'</a:t>
            </a:r>
          </a:p>
          <a:p>
            <a:pPr lvl="1"/>
            <a:endParaRPr lang="en-US" sz="190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June 2023, CC BY-SA 4.0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v15.0</a:t>
            </a:r>
          </a:p>
        </p:txBody>
      </p:sp>
    </p:spTree>
    <p:extLst>
      <p:ext uri="{BB962C8B-B14F-4D97-AF65-F5344CB8AC3E}">
        <p14:creationId xmlns:p14="http://schemas.microsoft.com/office/powerpoint/2010/main" val="2007872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dirty="0"/>
              <a:t>Common testing pattern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457200" y="1219201"/>
            <a:ext cx="8229600" cy="1828800"/>
          </a:xfrm>
        </p:spPr>
        <p:txBody>
          <a:bodyPr>
            <a:normAutofit/>
          </a:bodyPr>
          <a:lstStyle/>
          <a:p>
            <a:r>
              <a:rPr lang="en-US" sz="2400" dirty="0"/>
              <a:t>Often these cases are collected in a single test:</a:t>
            </a:r>
            <a:endParaRPr lang="en-US" sz="2100" dirty="0"/>
          </a:p>
        </p:txBody>
      </p:sp>
      <p:sp>
        <p:nvSpPr>
          <p:cNvPr id="10" name="TextBox 9"/>
          <p:cNvSpPr txBox="1"/>
          <p:nvPr/>
        </p:nvSpPr>
        <p:spPr>
          <a:xfrm>
            <a:off x="971600" y="2276872"/>
            <a:ext cx="716280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400" dirty="0">
                <a:solidFill>
                  <a:srgbClr val="7F007F"/>
                </a:solidFill>
                <a:effectLst/>
                <a:latin typeface="Courier New"/>
                <a:cs typeface="Courier New"/>
              </a:rPr>
              <a:t>def</a:t>
            </a:r>
            <a:r>
              <a:rPr lang="pl-PL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 </a:t>
            </a:r>
            <a:r>
              <a:rPr lang="pl-PL" sz="1400" dirty="0" err="1">
                <a:solidFill>
                  <a:srgbClr val="0000FF"/>
                </a:solidFill>
                <a:effectLst/>
                <a:latin typeface="Courier New"/>
                <a:cs typeface="Courier New"/>
              </a:rPr>
              <a:t>test_lower</a:t>
            </a:r>
            <a:r>
              <a:rPr lang="pl-PL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():</a:t>
            </a:r>
            <a:br>
              <a:rPr lang="pl-PL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r>
              <a:rPr lang="pl-PL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</a:t>
            </a:r>
            <a:r>
              <a:rPr lang="pl-PL" sz="1400" dirty="0">
                <a:solidFill>
                  <a:srgbClr val="B22222"/>
                </a:solidFill>
                <a:effectLst/>
                <a:latin typeface="Courier New"/>
                <a:cs typeface="Courier New"/>
              </a:rPr>
              <a:t># </a:t>
            </a:r>
            <a:r>
              <a:rPr lang="pl-PL" sz="1400" dirty="0" err="1">
                <a:solidFill>
                  <a:srgbClr val="B22222"/>
                </a:solidFill>
                <a:effectLst/>
                <a:latin typeface="Courier New"/>
                <a:cs typeface="Courier New"/>
              </a:rPr>
              <a:t>Given</a:t>
            </a:r>
            <a:br>
              <a:rPr lang="pl-PL" sz="1400" dirty="0">
                <a:solidFill>
                  <a:srgbClr val="B22222"/>
                </a:solidFill>
                <a:effectLst/>
                <a:latin typeface="Courier New"/>
                <a:cs typeface="Courier New"/>
              </a:rPr>
            </a:br>
            <a:r>
              <a:rPr lang="pl-PL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</a:t>
            </a:r>
            <a:r>
              <a:rPr lang="pl-PL" sz="1400" dirty="0">
                <a:solidFill>
                  <a:srgbClr val="B22222"/>
                </a:solidFill>
                <a:effectLst/>
                <a:latin typeface="Courier New"/>
                <a:cs typeface="Courier New"/>
              </a:rPr>
              <a:t># </a:t>
            </a:r>
            <a:r>
              <a:rPr lang="pl-PL" sz="1400" dirty="0" err="1">
                <a:solidFill>
                  <a:srgbClr val="B22222"/>
                </a:solidFill>
                <a:effectLst/>
                <a:latin typeface="Courier New"/>
                <a:cs typeface="Courier New"/>
              </a:rPr>
              <a:t>Each</a:t>
            </a:r>
            <a:r>
              <a:rPr lang="pl-PL" sz="1400" dirty="0">
                <a:solidFill>
                  <a:srgbClr val="B22222"/>
                </a:solidFill>
                <a:effectLst/>
                <a:latin typeface="Courier New"/>
                <a:cs typeface="Courier New"/>
              </a:rPr>
              <a:t> test </a:t>
            </a:r>
            <a:r>
              <a:rPr lang="pl-PL" sz="1400" dirty="0" err="1">
                <a:solidFill>
                  <a:srgbClr val="B22222"/>
                </a:solidFill>
                <a:effectLst/>
                <a:latin typeface="Courier New"/>
                <a:cs typeface="Courier New"/>
              </a:rPr>
              <a:t>case</a:t>
            </a:r>
            <a:r>
              <a:rPr lang="pl-PL" sz="1400" dirty="0">
                <a:solidFill>
                  <a:srgbClr val="B22222"/>
                </a:solidFill>
                <a:effectLst/>
                <a:latin typeface="Courier New"/>
                <a:cs typeface="Courier New"/>
              </a:rPr>
              <a:t> </a:t>
            </a:r>
            <a:r>
              <a:rPr lang="pl-PL" sz="1400" dirty="0" err="1">
                <a:solidFill>
                  <a:srgbClr val="B22222"/>
                </a:solidFill>
                <a:effectLst/>
                <a:latin typeface="Courier New"/>
                <a:cs typeface="Courier New"/>
              </a:rPr>
              <a:t>is</a:t>
            </a:r>
            <a:r>
              <a:rPr lang="pl-PL" sz="1400" dirty="0">
                <a:solidFill>
                  <a:srgbClr val="B22222"/>
                </a:solidFill>
                <a:effectLst/>
                <a:latin typeface="Courier New"/>
                <a:cs typeface="Courier New"/>
              </a:rPr>
              <a:t> a </a:t>
            </a:r>
            <a:r>
              <a:rPr lang="pl-PL" sz="1400" dirty="0" err="1">
                <a:solidFill>
                  <a:srgbClr val="B22222"/>
                </a:solidFill>
                <a:effectLst/>
                <a:latin typeface="Courier New"/>
                <a:cs typeface="Courier New"/>
              </a:rPr>
              <a:t>tuple</a:t>
            </a:r>
            <a:r>
              <a:rPr lang="pl-PL" sz="1400" dirty="0">
                <a:solidFill>
                  <a:srgbClr val="B22222"/>
                </a:solidFill>
                <a:effectLst/>
                <a:latin typeface="Courier New"/>
                <a:cs typeface="Courier New"/>
              </a:rPr>
              <a:t> of (</a:t>
            </a:r>
            <a:r>
              <a:rPr lang="pl-PL" sz="1400" dirty="0" err="1">
                <a:solidFill>
                  <a:srgbClr val="B22222"/>
                </a:solidFill>
                <a:effectLst/>
                <a:latin typeface="Courier New"/>
                <a:cs typeface="Courier New"/>
              </a:rPr>
              <a:t>input</a:t>
            </a:r>
            <a:r>
              <a:rPr lang="pl-PL" sz="1400" dirty="0">
                <a:solidFill>
                  <a:srgbClr val="B22222"/>
                </a:solidFill>
                <a:effectLst/>
                <a:latin typeface="Courier New"/>
                <a:cs typeface="Courier New"/>
              </a:rPr>
              <a:t>, </a:t>
            </a:r>
            <a:r>
              <a:rPr lang="pl-PL" sz="1400" dirty="0" err="1">
                <a:solidFill>
                  <a:srgbClr val="B22222"/>
                </a:solidFill>
                <a:effectLst/>
                <a:latin typeface="Courier New"/>
                <a:cs typeface="Courier New"/>
              </a:rPr>
              <a:t>expected_result</a:t>
            </a:r>
            <a:r>
              <a:rPr lang="pl-PL" sz="1400" dirty="0">
                <a:solidFill>
                  <a:srgbClr val="B22222"/>
                </a:solidFill>
                <a:effectLst/>
                <a:latin typeface="Courier New"/>
                <a:cs typeface="Courier New"/>
              </a:rPr>
              <a:t>)</a:t>
            </a:r>
            <a:br>
              <a:rPr lang="pl-PL" sz="1400" dirty="0">
                <a:solidFill>
                  <a:srgbClr val="B22222"/>
                </a:solidFill>
                <a:effectLst/>
                <a:latin typeface="Courier New"/>
                <a:cs typeface="Courier New"/>
              </a:rPr>
            </a:br>
            <a:r>
              <a:rPr lang="pl-PL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</a:t>
            </a:r>
            <a:r>
              <a:rPr lang="pl-PL" sz="1400" dirty="0" err="1">
                <a:solidFill>
                  <a:srgbClr val="000000"/>
                </a:solidFill>
                <a:effectLst/>
                <a:latin typeface="Courier New"/>
                <a:cs typeface="Courier New"/>
              </a:rPr>
              <a:t>test_cases</a:t>
            </a:r>
            <a:r>
              <a:rPr lang="pl-PL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 = [(</a:t>
            </a:r>
            <a:r>
              <a:rPr lang="pl-PL" sz="1400" dirty="0">
                <a:solidFill>
                  <a:srgbClr val="8B2252"/>
                </a:solidFill>
                <a:effectLst/>
                <a:latin typeface="Courier New"/>
                <a:cs typeface="Courier New"/>
              </a:rPr>
              <a:t>'</a:t>
            </a:r>
            <a:r>
              <a:rPr lang="pl-PL" sz="1400" dirty="0" err="1">
                <a:solidFill>
                  <a:srgbClr val="8B2252"/>
                </a:solidFill>
                <a:effectLst/>
                <a:latin typeface="Courier New"/>
                <a:cs typeface="Courier New"/>
              </a:rPr>
              <a:t>HeLlO</a:t>
            </a:r>
            <a:r>
              <a:rPr lang="pl-PL" sz="1400" dirty="0">
                <a:solidFill>
                  <a:srgbClr val="8B2252"/>
                </a:solidFill>
                <a:effectLst/>
                <a:latin typeface="Courier New"/>
                <a:cs typeface="Courier New"/>
              </a:rPr>
              <a:t> </a:t>
            </a:r>
            <a:r>
              <a:rPr lang="pl-PL" sz="1400" dirty="0" err="1">
                <a:solidFill>
                  <a:srgbClr val="8B2252"/>
                </a:solidFill>
                <a:effectLst/>
                <a:latin typeface="Courier New"/>
                <a:cs typeface="Courier New"/>
              </a:rPr>
              <a:t>wOrld</a:t>
            </a:r>
            <a:r>
              <a:rPr lang="pl-PL" sz="1400" dirty="0">
                <a:solidFill>
                  <a:srgbClr val="8B2252"/>
                </a:solidFill>
                <a:effectLst/>
                <a:latin typeface="Courier New"/>
                <a:cs typeface="Courier New"/>
              </a:rPr>
              <a:t>'</a:t>
            </a:r>
            <a:r>
              <a:rPr lang="pl-PL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, </a:t>
            </a:r>
            <a:r>
              <a:rPr lang="pl-PL" sz="1400" dirty="0">
                <a:solidFill>
                  <a:srgbClr val="8B2252"/>
                </a:solidFill>
                <a:effectLst/>
                <a:latin typeface="Courier New"/>
                <a:cs typeface="Courier New"/>
              </a:rPr>
              <a:t>'hello </a:t>
            </a:r>
            <a:r>
              <a:rPr lang="pl-PL" sz="1400" dirty="0" err="1">
                <a:solidFill>
                  <a:srgbClr val="8B2252"/>
                </a:solidFill>
                <a:effectLst/>
                <a:latin typeface="Courier New"/>
                <a:cs typeface="Courier New"/>
              </a:rPr>
              <a:t>world</a:t>
            </a:r>
            <a:r>
              <a:rPr lang="pl-PL" sz="1400" dirty="0">
                <a:solidFill>
                  <a:srgbClr val="8B2252"/>
                </a:solidFill>
                <a:effectLst/>
                <a:latin typeface="Courier New"/>
                <a:cs typeface="Courier New"/>
              </a:rPr>
              <a:t>'</a:t>
            </a:r>
            <a:r>
              <a:rPr lang="pl-PL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),</a:t>
            </a:r>
            <a:br>
              <a:rPr lang="pl-PL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r>
              <a:rPr lang="pl-PL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              (</a:t>
            </a:r>
            <a:r>
              <a:rPr lang="pl-PL" sz="1400" dirty="0">
                <a:solidFill>
                  <a:srgbClr val="8B2252"/>
                </a:solidFill>
                <a:effectLst/>
                <a:latin typeface="Courier New"/>
                <a:cs typeface="Courier New"/>
              </a:rPr>
              <a:t>'hi'</a:t>
            </a:r>
            <a:r>
              <a:rPr lang="pl-PL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, </a:t>
            </a:r>
            <a:r>
              <a:rPr lang="pl-PL" sz="1400" dirty="0">
                <a:solidFill>
                  <a:srgbClr val="8B2252"/>
                </a:solidFill>
                <a:effectLst/>
                <a:latin typeface="Courier New"/>
                <a:cs typeface="Courier New"/>
              </a:rPr>
              <a:t>'hi'</a:t>
            </a:r>
            <a:r>
              <a:rPr lang="pl-PL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),</a:t>
            </a:r>
            <a:br>
              <a:rPr lang="pl-PL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r>
              <a:rPr lang="pl-PL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              (</a:t>
            </a:r>
            <a:r>
              <a:rPr lang="pl-PL" sz="1400" dirty="0">
                <a:solidFill>
                  <a:srgbClr val="8B2252"/>
                </a:solidFill>
                <a:effectLst/>
                <a:latin typeface="Courier New"/>
                <a:cs typeface="Courier New"/>
              </a:rPr>
              <a:t>'123 ([?'</a:t>
            </a:r>
            <a:r>
              <a:rPr lang="pl-PL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, </a:t>
            </a:r>
            <a:r>
              <a:rPr lang="pl-PL" sz="1400" dirty="0">
                <a:solidFill>
                  <a:srgbClr val="8B2252"/>
                </a:solidFill>
                <a:effectLst/>
                <a:latin typeface="Courier New"/>
                <a:cs typeface="Courier New"/>
              </a:rPr>
              <a:t>'123 ([?'</a:t>
            </a:r>
            <a:r>
              <a:rPr lang="pl-PL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),</a:t>
            </a:r>
            <a:br>
              <a:rPr lang="pl-PL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r>
              <a:rPr lang="pl-PL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              (</a:t>
            </a:r>
            <a:r>
              <a:rPr lang="pl-PL" sz="1400" dirty="0">
                <a:solidFill>
                  <a:srgbClr val="8B2252"/>
                </a:solidFill>
                <a:effectLst/>
                <a:latin typeface="Courier New"/>
                <a:cs typeface="Courier New"/>
              </a:rPr>
              <a:t>''</a:t>
            </a:r>
            <a:r>
              <a:rPr lang="pl-PL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, </a:t>
            </a:r>
            <a:r>
              <a:rPr lang="pl-PL" sz="1400" dirty="0">
                <a:solidFill>
                  <a:srgbClr val="8B2252"/>
                </a:solidFill>
                <a:effectLst/>
                <a:latin typeface="Courier New"/>
                <a:cs typeface="Courier New"/>
              </a:rPr>
              <a:t>''</a:t>
            </a:r>
            <a:r>
              <a:rPr lang="pl-PL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)]</a:t>
            </a:r>
            <a:br>
              <a:rPr lang="pl-PL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br>
              <a:rPr lang="pl-PL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r>
              <a:rPr lang="pl-PL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</a:t>
            </a:r>
            <a:r>
              <a:rPr lang="pl-PL" sz="1400" dirty="0">
                <a:solidFill>
                  <a:srgbClr val="7F007F"/>
                </a:solidFill>
                <a:effectLst/>
                <a:latin typeface="Courier New"/>
                <a:cs typeface="Courier New"/>
              </a:rPr>
              <a:t>for</a:t>
            </a:r>
            <a:r>
              <a:rPr lang="pl-PL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 string, </a:t>
            </a:r>
            <a:r>
              <a:rPr lang="pl-PL" sz="1400" dirty="0" err="1">
                <a:solidFill>
                  <a:srgbClr val="000000"/>
                </a:solidFill>
                <a:effectLst/>
                <a:latin typeface="Courier New"/>
                <a:cs typeface="Courier New"/>
              </a:rPr>
              <a:t>expected</a:t>
            </a:r>
            <a:r>
              <a:rPr lang="pl-PL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 </a:t>
            </a:r>
            <a:r>
              <a:rPr lang="pl-PL" sz="1400" dirty="0">
                <a:solidFill>
                  <a:srgbClr val="7F007F"/>
                </a:solidFill>
                <a:effectLst/>
                <a:latin typeface="Courier New"/>
                <a:cs typeface="Courier New"/>
              </a:rPr>
              <a:t>in</a:t>
            </a:r>
            <a:r>
              <a:rPr lang="pl-PL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 </a:t>
            </a:r>
            <a:r>
              <a:rPr lang="pl-PL" sz="1400" dirty="0" err="1">
                <a:solidFill>
                  <a:srgbClr val="000000"/>
                </a:solidFill>
                <a:effectLst/>
                <a:latin typeface="Courier New"/>
                <a:cs typeface="Courier New"/>
              </a:rPr>
              <a:t>test_cases</a:t>
            </a:r>
            <a:r>
              <a:rPr lang="pl-PL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:</a:t>
            </a:r>
            <a:br>
              <a:rPr lang="pl-PL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r>
              <a:rPr lang="pl-PL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    </a:t>
            </a:r>
            <a:r>
              <a:rPr lang="pl-PL" sz="1400" dirty="0">
                <a:solidFill>
                  <a:srgbClr val="B22222"/>
                </a:solidFill>
                <a:effectLst/>
                <a:latin typeface="Courier New"/>
                <a:cs typeface="Courier New"/>
              </a:rPr>
              <a:t># </a:t>
            </a:r>
            <a:r>
              <a:rPr lang="pl-PL" sz="1400" dirty="0" err="1">
                <a:solidFill>
                  <a:srgbClr val="B22222"/>
                </a:solidFill>
                <a:effectLst/>
                <a:latin typeface="Courier New"/>
                <a:cs typeface="Courier New"/>
              </a:rPr>
              <a:t>When</a:t>
            </a:r>
            <a:br>
              <a:rPr lang="pl-PL" sz="1400" dirty="0">
                <a:solidFill>
                  <a:srgbClr val="B22222"/>
                </a:solidFill>
                <a:effectLst/>
                <a:latin typeface="Courier New"/>
                <a:cs typeface="Courier New"/>
              </a:rPr>
            </a:br>
            <a:r>
              <a:rPr lang="pl-PL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    </a:t>
            </a:r>
            <a:r>
              <a:rPr lang="pl-PL" sz="1400" dirty="0" err="1">
                <a:solidFill>
                  <a:srgbClr val="000000"/>
                </a:solidFill>
                <a:effectLst/>
                <a:latin typeface="Courier New"/>
                <a:cs typeface="Courier New"/>
              </a:rPr>
              <a:t>output</a:t>
            </a:r>
            <a:r>
              <a:rPr lang="pl-PL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 = </a:t>
            </a:r>
            <a:r>
              <a:rPr lang="pl-PL" sz="1400" dirty="0" err="1">
                <a:solidFill>
                  <a:srgbClr val="000000"/>
                </a:solidFill>
                <a:effectLst/>
                <a:latin typeface="Courier New"/>
                <a:cs typeface="Courier New"/>
              </a:rPr>
              <a:t>string.lower</a:t>
            </a:r>
            <a:r>
              <a:rPr lang="pl-PL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()</a:t>
            </a:r>
            <a:br>
              <a:rPr lang="pl-PL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r>
              <a:rPr lang="pl-PL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    </a:t>
            </a:r>
            <a:r>
              <a:rPr lang="pl-PL" sz="1400" dirty="0">
                <a:solidFill>
                  <a:srgbClr val="B22222"/>
                </a:solidFill>
                <a:effectLst/>
                <a:latin typeface="Courier New"/>
                <a:cs typeface="Courier New"/>
              </a:rPr>
              <a:t># Then</a:t>
            </a:r>
            <a:br>
              <a:rPr lang="pl-PL" sz="1400" dirty="0">
                <a:solidFill>
                  <a:srgbClr val="B22222"/>
                </a:solidFill>
                <a:effectLst/>
                <a:latin typeface="Courier New"/>
                <a:cs typeface="Courier New"/>
              </a:rPr>
            </a:br>
            <a:r>
              <a:rPr lang="pl-PL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    </a:t>
            </a:r>
            <a:r>
              <a:rPr lang="pl-PL" sz="1400" dirty="0" err="1">
                <a:solidFill>
                  <a:srgbClr val="7F007F"/>
                </a:solidFill>
                <a:effectLst/>
                <a:latin typeface="Courier New"/>
                <a:cs typeface="Courier New"/>
              </a:rPr>
              <a:t>assert</a:t>
            </a:r>
            <a:r>
              <a:rPr lang="pl-PL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 </a:t>
            </a:r>
            <a:r>
              <a:rPr lang="pl-PL" sz="1400" dirty="0" err="1">
                <a:solidFill>
                  <a:srgbClr val="000000"/>
                </a:solidFill>
                <a:effectLst/>
                <a:latin typeface="Courier New"/>
                <a:cs typeface="Courier New"/>
              </a:rPr>
              <a:t>output</a:t>
            </a:r>
            <a:r>
              <a:rPr lang="pl-PL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 == </a:t>
            </a:r>
            <a:r>
              <a:rPr lang="pl-PL" sz="1400" dirty="0" err="1">
                <a:solidFill>
                  <a:srgbClr val="000000"/>
                </a:solidFill>
                <a:effectLst/>
                <a:latin typeface="Courier New"/>
                <a:cs typeface="Courier New"/>
              </a:rPr>
              <a:t>expected</a:t>
            </a:r>
            <a:br>
              <a:rPr lang="pl-PL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endParaRPr lang="pl-PL" sz="1400" dirty="0">
              <a:solidFill>
                <a:srgbClr val="000000"/>
              </a:solidFill>
              <a:effectLst/>
              <a:latin typeface="Courier New"/>
              <a:cs typeface="Courier New"/>
            </a:endParaRPr>
          </a:p>
          <a:p>
            <a:endParaRPr lang="en-US" sz="1400" dirty="0">
              <a:latin typeface="Courier New"/>
              <a:cs typeface="Courier New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June 2023, CC BY-SA 4.0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v15.0</a:t>
            </a:r>
          </a:p>
        </p:txBody>
      </p:sp>
    </p:spTree>
    <p:extLst>
      <p:ext uri="{BB962C8B-B14F-4D97-AF65-F5344CB8AC3E}">
        <p14:creationId xmlns:p14="http://schemas.microsoft.com/office/powerpoint/2010/main" val="1808181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05CDB-6463-B741-94CA-651D12044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Parametrize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728BE7-2DBF-E146-89FA-99BFF5729CAD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1993776"/>
          </a:xfrm>
        </p:spPr>
        <p:txBody>
          <a:bodyPr/>
          <a:lstStyle/>
          <a:p>
            <a:r>
              <a:rPr lang="en-DE" dirty="0"/>
              <a:t>Sometimes you want to run the same test multiple times with different values</a:t>
            </a:r>
          </a:p>
          <a:p>
            <a:r>
              <a:rPr lang="en-GB" dirty="0"/>
              <a:t>Option 1: for loop in your test</a:t>
            </a:r>
          </a:p>
          <a:p>
            <a:r>
              <a:rPr lang="en-GB" dirty="0"/>
              <a:t>Option 2: parametrize</a:t>
            </a:r>
            <a:endParaRPr lang="en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90D210-69C2-254F-A712-34EDC8A34B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/>
              <a:t>June 2023,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CF89F0-6046-F74F-9841-B0C36739D2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v15.0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E81919-2DDE-AF42-9689-4F177E2C3EEA}"/>
              </a:ext>
            </a:extLst>
          </p:cNvPr>
          <p:cNvSpPr txBox="1"/>
          <p:nvPr/>
        </p:nvSpPr>
        <p:spPr>
          <a:xfrm>
            <a:off x="700587" y="3645025"/>
            <a:ext cx="774282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rgbClr val="5555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GB" b="1" dirty="0" err="1">
                <a:solidFill>
                  <a:srgbClr val="5555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pytest.mark.parametrize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("a", [</a:t>
            </a:r>
            <a:r>
              <a:rPr lang="en-GB" dirty="0">
                <a:solidFill>
                  <a:srgbClr val="0000D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dirty="0">
                <a:solidFill>
                  <a:srgbClr val="0000D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dirty="0">
                <a:solidFill>
                  <a:srgbClr val="0000D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dirty="0">
                <a:solidFill>
                  <a:srgbClr val="0000D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]) </a:t>
            </a:r>
          </a:p>
          <a:p>
            <a:r>
              <a:rPr lang="en-GB" b="1" dirty="0">
                <a:solidFill>
                  <a:srgbClr val="0088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dirty="0" err="1">
                <a:solidFill>
                  <a:srgbClr val="0066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test_addition_increases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(a): </a:t>
            </a:r>
          </a:p>
          <a:p>
            <a:r>
              <a:rPr lang="en-GB" dirty="0">
                <a:solidFill>
                  <a:srgbClr val="0088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b="1" dirty="0">
                <a:solidFill>
                  <a:srgbClr val="0088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assert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dirty="0">
                <a:solidFill>
                  <a:srgbClr val="0000D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lang="en-GB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GB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endParaRPr lang="en-GB" dirty="0">
              <a:solidFill>
                <a:srgbClr val="D4D4D4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99973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0CC58F-E090-D34D-85F4-0A7380E0C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Parametrize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185C21-F79C-E449-A60A-2B23A19C4CE5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990600"/>
          </a:xfrm>
        </p:spPr>
        <p:txBody>
          <a:bodyPr/>
          <a:lstStyle/>
          <a:p>
            <a:r>
              <a:rPr lang="en-DE" dirty="0"/>
              <a:t>… is also useful when you want to test different cases and their outcomes!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E2CDE8-4AD6-914B-AEE9-DA0E40FD16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/>
              <a:t>June 2023,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A6C6E4-EB1C-F64A-947A-925A66143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v15.0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13DD6C-E1D1-F34C-BC47-6E4C8852B03D}"/>
              </a:ext>
            </a:extLst>
          </p:cNvPr>
          <p:cNvSpPr txBox="1"/>
          <p:nvPr/>
        </p:nvSpPr>
        <p:spPr>
          <a:xfrm>
            <a:off x="323528" y="2636913"/>
            <a:ext cx="8712968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5555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GB" sz="1600" b="1" dirty="0" err="1">
                <a:solidFill>
                  <a:srgbClr val="5555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pytest</a:t>
            </a:r>
            <a:endParaRPr lang="en-GB" sz="1600" b="1" dirty="0">
              <a:solidFill>
                <a:srgbClr val="555555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GB" sz="1600" b="1" dirty="0">
              <a:solidFill>
                <a:srgbClr val="555555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600" b="1" dirty="0">
                <a:solidFill>
                  <a:srgbClr val="5555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GB" sz="1600" b="1" dirty="0" err="1">
                <a:solidFill>
                  <a:srgbClr val="5555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pytest.mark.parametrize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("string, expected", </a:t>
            </a:r>
          </a:p>
          <a:p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		   [('</a:t>
            </a:r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HeLlO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wOrld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', 'hello world’), </a:t>
            </a:r>
          </a:p>
          <a:p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		    ('hi', 'hi’), </a:t>
            </a:r>
          </a:p>
          <a:p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('','')])</a:t>
            </a:r>
          </a:p>
          <a:p>
            <a:r>
              <a:rPr lang="en-GB" sz="1600" b="1" dirty="0">
                <a:solidFill>
                  <a:srgbClr val="0088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600" b="1" dirty="0" err="1">
                <a:solidFill>
                  <a:srgbClr val="0066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test_lower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(string, expected): </a:t>
            </a:r>
          </a:p>
          <a:p>
            <a:r>
              <a:rPr lang="en-GB" sz="1600" dirty="0">
                <a:solidFill>
                  <a:srgbClr val="88888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# When</a:t>
            </a:r>
            <a:br>
              <a:rPr lang="en-GB" sz="1600" dirty="0">
                <a:solidFill>
                  <a:srgbClr val="88888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	output </a:t>
            </a:r>
            <a:r>
              <a:rPr lang="en-GB" sz="16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GB" sz="1600" dirty="0" err="1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lower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</a:p>
          <a:p>
            <a:r>
              <a:rPr lang="en-GB" sz="1600" dirty="0">
                <a:solidFill>
                  <a:srgbClr val="88888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# Then</a:t>
            </a:r>
            <a:br>
              <a:rPr lang="en-GB" sz="1600" dirty="0">
                <a:solidFill>
                  <a:srgbClr val="88888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	</a:t>
            </a:r>
            <a:r>
              <a:rPr lang="en-GB" sz="1600" b="1" dirty="0">
                <a:solidFill>
                  <a:srgbClr val="0088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assert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output </a:t>
            </a:r>
            <a:r>
              <a:rPr lang="en-GB" sz="16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==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expected</a:t>
            </a:r>
            <a:endParaRPr lang="en-DE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718687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gin">
  <a:themeElements>
    <a:clrScheme name="Origin">
      <a:dk1>
        <a:sysClr val="windowText" lastClr="000000"/>
      </a:dk1>
      <a:lt1>
        <a:sysClr val="window" lastClr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D2DA7A"/>
      </a:accent3>
      <a:accent4>
        <a:srgbClr val="FADA7A"/>
      </a:accent4>
      <a:accent5>
        <a:srgbClr val="B88472"/>
      </a:accent5>
      <a:accent6>
        <a:srgbClr val="8E736A"/>
      </a:accent6>
      <a:hlink>
        <a:srgbClr val="B292CA"/>
      </a:hlink>
      <a:folHlink>
        <a:srgbClr val="6B5680"/>
      </a:folHlink>
    </a:clrScheme>
    <a:fontScheme name="Solstice">
      <a:maj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HY엽서L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Origin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Origin</Template>
  <TotalTime>51825</TotalTime>
  <Words>3303</Words>
  <Application>Microsoft Macintosh PowerPoint</Application>
  <PresentationFormat>On-screen Show (4:3)</PresentationFormat>
  <Paragraphs>380</Paragraphs>
  <Slides>41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9" baseType="lpstr">
      <vt:lpstr>Annie Use Your Telescope</vt:lpstr>
      <vt:lpstr>Arial</vt:lpstr>
      <vt:lpstr>Cambria Math</vt:lpstr>
      <vt:lpstr>Courier New</vt:lpstr>
      <vt:lpstr>Gill Sans MT</vt:lpstr>
      <vt:lpstr>Wingdings</vt:lpstr>
      <vt:lpstr>Wingdings 3</vt:lpstr>
      <vt:lpstr>Origin</vt:lpstr>
      <vt:lpstr>Testing scientific code, Part II Because you’re worth it</vt:lpstr>
      <vt:lpstr>PowerPoint Presentation</vt:lpstr>
      <vt:lpstr>What a good test looks like</vt:lpstr>
      <vt:lpstr>Basic structure of test</vt:lpstr>
      <vt:lpstr>Test simple but general cases</vt:lpstr>
      <vt:lpstr>Test special cases and boundary conditions</vt:lpstr>
      <vt:lpstr>Common testing pattern</vt:lpstr>
      <vt:lpstr>Parametrize</vt:lpstr>
      <vt:lpstr>Parametrize</vt:lpstr>
      <vt:lpstr>Excursion: Logistic Map</vt:lpstr>
      <vt:lpstr>Excursion: Logistic Map</vt:lpstr>
      <vt:lpstr>Excursion: Logistic Map</vt:lpstr>
      <vt:lpstr>Hands-on!</vt:lpstr>
      <vt:lpstr>Marking tests (xfail)</vt:lpstr>
      <vt:lpstr>Marking tests (skip)</vt:lpstr>
      <vt:lpstr>Marking tests with custom markers</vt:lpstr>
      <vt:lpstr>PowerPoint Presentation</vt:lpstr>
      <vt:lpstr>Strategies for testing learning algorithms</vt:lpstr>
      <vt:lpstr>Learning algorithms fit the parameters of a model to observed data</vt:lpstr>
      <vt:lpstr>Generate synthetic data from the model to test the learning algorithm</vt:lpstr>
      <vt:lpstr>Generate synthetic data from the model to test the learning algorithm</vt:lpstr>
      <vt:lpstr>Generate synthetic data from the model to test the learning algorithm</vt:lpstr>
      <vt:lpstr>Generate synthetic data from the model to test the learning algorithm</vt:lpstr>
      <vt:lpstr>Other common cases</vt:lpstr>
      <vt:lpstr>Randomness in Testing</vt:lpstr>
      <vt:lpstr>Random Seeds and Reproducibility</vt:lpstr>
      <vt:lpstr>Hands On!</vt:lpstr>
      <vt:lpstr>A Pytest Solution</vt:lpstr>
      <vt:lpstr>Pytest</vt:lpstr>
      <vt:lpstr>Fixtures (minimal solution)</vt:lpstr>
      <vt:lpstr>Hands On!</vt:lpstr>
      <vt:lpstr>Fixtures (real solution)</vt:lpstr>
      <vt:lpstr>Hands On!</vt:lpstr>
      <vt:lpstr>Excursion: Logistic Equation</vt:lpstr>
      <vt:lpstr>Excursion: Logistic Equation</vt:lpstr>
      <vt:lpstr>Excursion: Logistic Equation</vt:lpstr>
      <vt:lpstr>Hands on!</vt:lpstr>
      <vt:lpstr>Testing is good for your self-esteem</vt:lpstr>
      <vt:lpstr>Thank you!</vt:lpstr>
      <vt:lpstr>PowerPoint Presentation</vt:lpstr>
      <vt:lpstr>Example: eigenvector decomposition</vt:lpstr>
    </vt:vector>
  </TitlesOfParts>
  <Company>University of Pennsylvania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Pietro Berkes</dc:creator>
  <cp:lastModifiedBy>Lisa Schwetlick</cp:lastModifiedBy>
  <cp:revision>1010</cp:revision>
  <cp:lastPrinted>2018-09-04T04:56:03Z</cp:lastPrinted>
  <dcterms:created xsi:type="dcterms:W3CDTF">2010-10-01T16:09:12Z</dcterms:created>
  <dcterms:modified xsi:type="dcterms:W3CDTF">2023-06-26T19:24:45Z</dcterms:modified>
</cp:coreProperties>
</file>